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74" r:id="rId3"/>
    <p:sldId id="275" r:id="rId4"/>
    <p:sldId id="276" r:id="rId5"/>
    <p:sldId id="277"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73" r:id="rId19"/>
    <p:sldId id="271" r:id="rId20"/>
    <p:sldId id="269" r:id="rId21"/>
    <p:sldId id="270" r:id="rId22"/>
    <p:sldId id="278" r:id="rId23"/>
    <p:sldId id="272"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518" y="-4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B3284D-59B8-4C3D-ADAB-9E05D2515534}" type="datetimeFigureOut">
              <a:rPr lang="de-DE" smtClean="0"/>
              <a:t>23.04.2019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B4175-0002-46C2-9CA4-82D948710E8E}" type="slidenum">
              <a:rPr lang="de-DE" smtClean="0"/>
              <a:t>‹Nr.›</a:t>
            </a:fld>
            <a:endParaRPr lang="de-DE"/>
          </a:p>
        </p:txBody>
      </p:sp>
    </p:spTree>
    <p:extLst>
      <p:ext uri="{BB962C8B-B14F-4D97-AF65-F5344CB8AC3E}">
        <p14:creationId xmlns:p14="http://schemas.microsoft.com/office/powerpoint/2010/main" val="257243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BDB4175-0002-46C2-9CA4-82D948710E8E}" type="slidenum">
              <a:rPr lang="de-DE" smtClean="0"/>
              <a:t>1</a:t>
            </a:fld>
            <a:endParaRPr lang="de-DE"/>
          </a:p>
        </p:txBody>
      </p:sp>
    </p:spTree>
    <p:extLst>
      <p:ext uri="{BB962C8B-B14F-4D97-AF65-F5344CB8AC3E}">
        <p14:creationId xmlns:p14="http://schemas.microsoft.com/office/powerpoint/2010/main" val="130355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87B3D4C3-62E7-4309-8463-EFDEE3B6F97A}" type="datetimeFigureOut">
              <a:rPr lang="de-DE" smtClean="0"/>
              <a:t>23.04.2019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5BD3B9A-9885-44B7-B790-B955149B661F}"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87B3D4C3-62E7-4309-8463-EFDEE3B6F97A}" type="datetimeFigureOut">
              <a:rPr lang="de-DE" smtClean="0"/>
              <a:t>23.04.2019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5BD3B9A-9885-44B7-B790-B955149B661F}"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7B3D4C3-62E7-4309-8463-EFDEE3B6F97A}" type="datetimeFigureOut">
              <a:rPr lang="de-DE" smtClean="0"/>
              <a:t>23.04.2019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5BD3B9A-9885-44B7-B790-B955149B661F}" type="slidenum">
              <a:rPr lang="de-DE" smtClean="0"/>
              <a:t>‹Nr.›</a:t>
            </a:fld>
            <a:endParaRPr lang="de-D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87B3D4C3-62E7-4309-8463-EFDEE3B6F97A}" type="datetimeFigureOut">
              <a:rPr lang="de-DE" smtClean="0"/>
              <a:t>23.04.2019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5BD3B9A-9885-44B7-B790-B955149B661F}" type="slidenum">
              <a:rPr lang="de-DE" smtClean="0"/>
              <a:t>‹Nr.›</a:t>
            </a:fld>
            <a:endParaRPr lang="de-DE"/>
          </a:p>
        </p:txBody>
      </p:sp>
      <p:sp>
        <p:nvSpPr>
          <p:cNvPr id="7" name="Title 6"/>
          <p:cNvSpPr>
            <a:spLocks noGrp="1"/>
          </p:cNvSpPr>
          <p:nvPr>
            <p:ph type="title"/>
          </p:nvPr>
        </p:nvSpPr>
        <p:spPr/>
        <p:txBody>
          <a:bodyPr/>
          <a:lstStyle/>
          <a:p>
            <a:r>
              <a:rPr lang="de-DE" smtClean="0"/>
              <a:t>Titelmasterformat durch Klicken bearbeiten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87B3D4C3-62E7-4309-8463-EFDEE3B6F97A}" type="datetimeFigureOut">
              <a:rPr lang="de-DE" smtClean="0"/>
              <a:t>23.04.2019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5BD3B9A-9885-44B7-B790-B955149B661F}"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5" name="Date Placeholder 4"/>
          <p:cNvSpPr>
            <a:spLocks noGrp="1"/>
          </p:cNvSpPr>
          <p:nvPr>
            <p:ph type="dt" sz="half" idx="10"/>
          </p:nvPr>
        </p:nvSpPr>
        <p:spPr/>
        <p:txBody>
          <a:bodyPr/>
          <a:lstStyle/>
          <a:p>
            <a:fld id="{87B3D4C3-62E7-4309-8463-EFDEE3B6F97A}" type="datetimeFigureOut">
              <a:rPr lang="de-DE" smtClean="0"/>
              <a:t>23.04.2019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5BD3B9A-9885-44B7-B790-B955149B661F}" type="slidenum">
              <a:rPr lang="de-DE" smtClean="0"/>
              <a:t>‹Nr.›</a:t>
            </a:fld>
            <a:endParaRPr lang="de-DE"/>
          </a:p>
        </p:txBody>
      </p:sp>
      <p:sp>
        <p:nvSpPr>
          <p:cNvPr id="9" name="Content Placeholder 8"/>
          <p:cNvSpPr>
            <a:spLocks noGrp="1"/>
          </p:cNvSpPr>
          <p:nvPr>
            <p:ph sz="quarter" idx="13"/>
          </p:nvPr>
        </p:nvSpPr>
        <p:spPr>
          <a:xfrm>
            <a:off x="676655" y="2679192"/>
            <a:ext cx="3822192" cy="34472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87B3D4C3-62E7-4309-8463-EFDEE3B6F97A}" type="datetimeFigureOut">
              <a:rPr lang="de-DE" smtClean="0"/>
              <a:t>23.04.2019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5BD3B9A-9885-44B7-B790-B955149B661F}"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87B3D4C3-62E7-4309-8463-EFDEE3B6F97A}" type="datetimeFigureOut">
              <a:rPr lang="de-DE" smtClean="0"/>
              <a:t>23.04.2019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5BD3B9A-9885-44B7-B790-B955149B661F}"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7B3D4C3-62E7-4309-8463-EFDEE3B6F97A}" type="datetimeFigureOut">
              <a:rPr lang="de-DE" smtClean="0"/>
              <a:t>23.04.2019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5BD3B9A-9885-44B7-B790-B955149B661F}"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7B3D4C3-62E7-4309-8463-EFDEE3B6F97A}" type="datetimeFigureOut">
              <a:rPr lang="de-DE" smtClean="0"/>
              <a:t>23.04.2019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5BD3B9A-9885-44B7-B790-B955149B661F}" type="slidenum">
              <a:rPr lang="de-DE" smtClean="0"/>
              <a:t>‹Nr.›</a:t>
            </a:fld>
            <a:endParaRPr lang="de-D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87B3D4C3-62E7-4309-8463-EFDEE3B6F97A}" type="datetimeFigureOut">
              <a:rPr lang="de-DE" smtClean="0"/>
              <a:t>23.04.2019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5BD3B9A-9885-44B7-B790-B955149B661F}" type="slidenum">
              <a:rPr lang="de-DE" smtClean="0"/>
              <a:t>‹Nr.›</a:t>
            </a:fld>
            <a:endParaRPr lang="de-D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7B3D4C3-62E7-4309-8463-EFDEE3B6F97A}" type="datetimeFigureOut">
              <a:rPr lang="de-DE" smtClean="0"/>
              <a:t>23.04.2019</a:t>
            </a:fld>
            <a:endParaRPr lang="de-D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de-D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5BD3B9A-9885-44B7-B790-B955149B661F}" type="slidenum">
              <a:rPr lang="de-DE" smtClean="0"/>
              <a:t>‹Nr.›</a:t>
            </a:fld>
            <a:endParaRPr lang="de-D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rot="10800000" flipV="1">
            <a:off x="872066" y="6021288"/>
            <a:ext cx="7408333" cy="432048"/>
          </a:xfrm>
        </p:spPr>
        <p:txBody>
          <a:bodyPr>
            <a:normAutofit fontScale="70000" lnSpcReduction="20000"/>
          </a:bodyPr>
          <a:lstStyle/>
          <a:p>
            <a:pPr marL="0" indent="0" algn="ctr">
              <a:buNone/>
            </a:pPr>
            <a:r>
              <a:rPr lang="de-DE" dirty="0" smtClean="0"/>
              <a:t>Ursula d‘Almeida-Deupmann (folgende Ausarbeitung von Silvia Hamacher)</a:t>
            </a:r>
          </a:p>
          <a:p>
            <a:endParaRPr lang="de-DE" dirty="0"/>
          </a:p>
          <a:p>
            <a:endParaRPr lang="de-DE" dirty="0"/>
          </a:p>
        </p:txBody>
      </p:sp>
      <p:sp>
        <p:nvSpPr>
          <p:cNvPr id="4" name="Titel 3"/>
          <p:cNvSpPr>
            <a:spLocks noGrp="1"/>
          </p:cNvSpPr>
          <p:nvPr>
            <p:ph type="title"/>
          </p:nvPr>
        </p:nvSpPr>
        <p:spPr>
          <a:xfrm>
            <a:off x="457200" y="188641"/>
            <a:ext cx="8229600" cy="3024336"/>
          </a:xfrm>
        </p:spPr>
        <p:txBody>
          <a:bodyPr>
            <a:normAutofit/>
          </a:bodyPr>
          <a:lstStyle/>
          <a:p>
            <a:r>
              <a:rPr lang="de-DE" altLang="de-DE" sz="4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Schulungsmodul </a:t>
            </a:r>
            <a:r>
              <a:rPr lang="de-DE" altLang="de-DE" sz="4000" dirty="0">
                <a:solidFill>
                  <a:schemeClr val="tx2"/>
                </a:solidFill>
                <a:latin typeface="Verdana" panose="020B0604030504040204" pitchFamily="34" charset="0"/>
                <a:ea typeface="Verdana" panose="020B0604030504040204" pitchFamily="34" charset="0"/>
                <a:cs typeface="Verdana" panose="020B0604030504040204" pitchFamily="34" charset="0"/>
              </a:rPr>
              <a:t>für den </a:t>
            </a:r>
            <a:r>
              <a:rPr lang="de-DE" altLang="de-DE" sz="4000" dirty="0" err="1">
                <a:solidFill>
                  <a:schemeClr val="tx2"/>
                </a:solidFill>
                <a:latin typeface="Verdana" panose="020B0604030504040204" pitchFamily="34" charset="0"/>
                <a:ea typeface="Verdana" panose="020B0604030504040204" pitchFamily="34" charset="0"/>
                <a:cs typeface="Verdana" panose="020B0604030504040204" pitchFamily="34" charset="0"/>
              </a:rPr>
              <a:t>JuleiCa</a:t>
            </a:r>
            <a:r>
              <a:rPr lang="de-DE" altLang="de-DE" sz="4000" dirty="0">
                <a:solidFill>
                  <a:schemeClr val="tx2"/>
                </a:solidFill>
                <a:latin typeface="Verdana" panose="020B0604030504040204" pitchFamily="34" charset="0"/>
                <a:ea typeface="Verdana" panose="020B0604030504040204" pitchFamily="34" charset="0"/>
                <a:cs typeface="Verdana" panose="020B0604030504040204" pitchFamily="34" charset="0"/>
              </a:rPr>
              <a:t>-Kurs </a:t>
            </a:r>
            <a:r>
              <a:rPr lang="de-DE" altLang="de-DE" dirty="0">
                <a:solidFill>
                  <a:schemeClr val="accent2"/>
                </a:solidFill>
                <a:latin typeface="Verdana" panose="020B0604030504040204" pitchFamily="34" charset="0"/>
                <a:ea typeface="Verdana" panose="020B0604030504040204" pitchFamily="34" charset="0"/>
                <a:cs typeface="Verdana" panose="020B0604030504040204" pitchFamily="34" charset="0"/>
              </a:rPr>
              <a:t/>
            </a:r>
            <a:br>
              <a:rPr lang="de-DE" altLang="de-DE" dirty="0">
                <a:solidFill>
                  <a:schemeClr val="accent2"/>
                </a:solidFill>
                <a:latin typeface="Verdana" panose="020B0604030504040204" pitchFamily="34" charset="0"/>
                <a:ea typeface="Verdana" panose="020B0604030504040204" pitchFamily="34" charset="0"/>
                <a:cs typeface="Verdana" panose="020B0604030504040204" pitchFamily="34" charset="0"/>
              </a:rPr>
            </a:br>
            <a:r>
              <a:rPr lang="de-DE" altLang="de-DE"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Herzlich Willkommen zum Thema Kinderschutz</a:t>
            </a:r>
            <a:endParaRPr lang="de-DE" dirty="0">
              <a:latin typeface="Verdana" panose="020B0604030504040204" pitchFamily="34" charset="0"/>
              <a:ea typeface="Verdana" panose="020B0604030504040204" pitchFamily="34" charset="0"/>
              <a:cs typeface="Verdana" panose="020B0604030504040204" pitchFamily="34" charset="0"/>
            </a:endParaRP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2724" y="3356992"/>
            <a:ext cx="4009148" cy="2440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0314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72067" y="1844824"/>
            <a:ext cx="7408333" cy="4281339"/>
          </a:xfrm>
        </p:spPr>
        <p:txBody>
          <a:bodyPr>
            <a:normAutofit/>
          </a:bodyPr>
          <a:lstStyle/>
          <a:p>
            <a:pPr>
              <a:lnSpc>
                <a:spcPct val="80000"/>
              </a:lnSpc>
            </a:pPr>
            <a:r>
              <a:rPr lang="de-DE" altLang="de-DE" b="1" dirty="0">
                <a:latin typeface="Verdana" pitchFamily="34" charset="0"/>
              </a:rPr>
              <a:t>Körperliche Bedürfnisse: </a:t>
            </a:r>
            <a:r>
              <a:rPr lang="de-DE" altLang="de-DE" dirty="0">
                <a:latin typeface="Verdana" pitchFamily="34" charset="0"/>
              </a:rPr>
              <a:t>Essen, Trinken, Ausscheidungen, Schlaf, Wach-Ruhe-Rhythmus, Zärtlichkeit, Körperkontakt etc.</a:t>
            </a:r>
          </a:p>
          <a:p>
            <a:pPr>
              <a:lnSpc>
                <a:spcPct val="80000"/>
              </a:lnSpc>
            </a:pPr>
            <a:endParaRPr lang="de-DE" altLang="de-DE" b="1" dirty="0">
              <a:latin typeface="Verdana" pitchFamily="34" charset="0"/>
            </a:endParaRPr>
          </a:p>
          <a:p>
            <a:pPr>
              <a:lnSpc>
                <a:spcPct val="80000"/>
              </a:lnSpc>
            </a:pPr>
            <a:r>
              <a:rPr lang="de-DE" altLang="de-DE" b="1" dirty="0">
                <a:latin typeface="Verdana" pitchFamily="34" charset="0"/>
              </a:rPr>
              <a:t>Schutzbedürfnisse: </a:t>
            </a:r>
            <a:r>
              <a:rPr lang="de-DE" altLang="de-DE" dirty="0">
                <a:latin typeface="Verdana" pitchFamily="34" charset="0"/>
              </a:rPr>
              <a:t>Schutz vor Gefahren, Krankheiten, vor Unbilden des Wetters, vor materiellen Unsicherheiten etc.</a:t>
            </a:r>
          </a:p>
          <a:p>
            <a:pPr>
              <a:lnSpc>
                <a:spcPct val="80000"/>
              </a:lnSpc>
            </a:pPr>
            <a:endParaRPr lang="de-DE" altLang="de-DE" b="1" dirty="0">
              <a:latin typeface="Verdana" pitchFamily="34" charset="0"/>
            </a:endParaRPr>
          </a:p>
          <a:p>
            <a:pPr>
              <a:lnSpc>
                <a:spcPct val="80000"/>
              </a:lnSpc>
            </a:pPr>
            <a:r>
              <a:rPr lang="de-DE" altLang="de-DE" b="1" dirty="0">
                <a:latin typeface="Verdana" pitchFamily="34" charset="0"/>
              </a:rPr>
              <a:t>Bedürfnisse nach einfühlendem</a:t>
            </a:r>
            <a:r>
              <a:rPr lang="de-DE" altLang="de-DE" dirty="0">
                <a:latin typeface="Verdana" pitchFamily="34" charset="0"/>
              </a:rPr>
              <a:t> </a:t>
            </a:r>
            <a:r>
              <a:rPr lang="de-DE" altLang="de-DE" b="1" dirty="0">
                <a:latin typeface="Verdana" pitchFamily="34" charset="0"/>
              </a:rPr>
              <a:t>Verständnis und sozialer Bindung: </a:t>
            </a:r>
            <a:r>
              <a:rPr lang="de-DE" altLang="de-DE" dirty="0">
                <a:latin typeface="Verdana" pitchFamily="34" charset="0"/>
              </a:rPr>
              <a:t>Dialog und Verständigung (verbal und nonverbal), Zugehörigkeit zu einer Gemeinschaft, Familie etc.</a:t>
            </a:r>
            <a:endParaRPr lang="de-DE" altLang="de-DE" b="1" dirty="0">
              <a:latin typeface="Verdana" pitchFamily="34" charset="0"/>
            </a:endParaRPr>
          </a:p>
          <a:p>
            <a:endParaRPr lang="de-DE" dirty="0"/>
          </a:p>
        </p:txBody>
      </p:sp>
      <p:sp>
        <p:nvSpPr>
          <p:cNvPr id="3" name="Titel 2"/>
          <p:cNvSpPr>
            <a:spLocks noGrp="1"/>
          </p:cNvSpPr>
          <p:nvPr>
            <p:ph type="title"/>
          </p:nvPr>
        </p:nvSpPr>
        <p:spPr/>
        <p:txBody>
          <a:bodyPr/>
          <a:lstStyle/>
          <a:p>
            <a:r>
              <a:rPr lang="de-DE" dirty="0" smtClean="0"/>
              <a:t>Was braucht ein Kind?</a:t>
            </a:r>
            <a:endParaRPr lang="de-DE" dirty="0"/>
          </a:p>
        </p:txBody>
      </p:sp>
    </p:spTree>
    <p:extLst>
      <p:ext uri="{BB962C8B-B14F-4D97-AF65-F5344CB8AC3E}">
        <p14:creationId xmlns:p14="http://schemas.microsoft.com/office/powerpoint/2010/main" val="9508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39552" y="548680"/>
            <a:ext cx="8136903" cy="5904656"/>
          </a:xfrm>
        </p:spPr>
        <p:txBody>
          <a:bodyPr>
            <a:normAutofit/>
          </a:bodyPr>
          <a:lstStyle/>
          <a:p>
            <a:pPr>
              <a:lnSpc>
                <a:spcPct val="80000"/>
              </a:lnSpc>
            </a:pPr>
            <a:r>
              <a:rPr lang="de-DE" altLang="de-DE" b="1" dirty="0">
                <a:latin typeface="Verdana" pitchFamily="34" charset="0"/>
              </a:rPr>
              <a:t>Bedürfnisse nach Wertschätzung: </a:t>
            </a:r>
            <a:r>
              <a:rPr lang="de-DE" altLang="de-DE" dirty="0">
                <a:latin typeface="Verdana" pitchFamily="34" charset="0"/>
              </a:rPr>
              <a:t>bedingungslose Anerkennung als seelisch und körperlich wertvoller Mensch, seelische Zärtlichkeit, Unterstützung der aktiven Liebesfähigkeit, Anerkennung als autonomes Wesen etc.</a:t>
            </a:r>
          </a:p>
          <a:p>
            <a:pPr>
              <a:lnSpc>
                <a:spcPct val="80000"/>
              </a:lnSpc>
            </a:pPr>
            <a:endParaRPr lang="de-DE" altLang="de-DE" b="1" dirty="0">
              <a:latin typeface="Verdana" pitchFamily="34" charset="0"/>
            </a:endParaRPr>
          </a:p>
          <a:p>
            <a:pPr>
              <a:lnSpc>
                <a:spcPct val="80000"/>
              </a:lnSpc>
            </a:pPr>
            <a:r>
              <a:rPr lang="de-DE" altLang="de-DE" b="1" dirty="0">
                <a:latin typeface="Verdana" pitchFamily="34" charset="0"/>
              </a:rPr>
              <a:t>Bedürfnisse nach Anregung,</a:t>
            </a:r>
            <a:r>
              <a:rPr lang="de-DE" altLang="de-DE" dirty="0">
                <a:latin typeface="Verdana" pitchFamily="34" charset="0"/>
              </a:rPr>
              <a:t> </a:t>
            </a:r>
            <a:r>
              <a:rPr lang="de-DE" altLang="de-DE" b="1" dirty="0">
                <a:latin typeface="Verdana" pitchFamily="34" charset="0"/>
              </a:rPr>
              <a:t>Spiel und Leistung: </a:t>
            </a:r>
            <a:r>
              <a:rPr lang="de-DE" altLang="de-DE" dirty="0">
                <a:latin typeface="Verdana" pitchFamily="34" charset="0"/>
              </a:rPr>
              <a:t>Förderung der natürlichen Neugierde, Anregungen und Anforderungen, Unterstützung beim Erleben und Erforschen der Umwelt etc.</a:t>
            </a:r>
          </a:p>
          <a:p>
            <a:pPr>
              <a:lnSpc>
                <a:spcPct val="80000"/>
              </a:lnSpc>
            </a:pPr>
            <a:endParaRPr lang="de-DE" altLang="de-DE" b="1" dirty="0">
              <a:latin typeface="Verdana" pitchFamily="34" charset="0"/>
            </a:endParaRPr>
          </a:p>
          <a:p>
            <a:pPr>
              <a:lnSpc>
                <a:spcPct val="80000"/>
              </a:lnSpc>
            </a:pPr>
            <a:r>
              <a:rPr lang="de-DE" altLang="de-DE" b="1" dirty="0">
                <a:latin typeface="Verdana" pitchFamily="34" charset="0"/>
              </a:rPr>
              <a:t>Bedürfnisse nach Selbstverwirklichung: </a:t>
            </a:r>
            <a:r>
              <a:rPr lang="de-DE" altLang="de-DE" dirty="0">
                <a:latin typeface="Verdana" pitchFamily="34" charset="0"/>
              </a:rPr>
              <a:t>Unterstützung bei der Bewältigung von Lebensängsten, Entwicklung eines Selbstkonzeptes, Unterstützung der eigenständigen Durchsetzung von Bedürfnissen und Zielen, Bewusstseinsentwicklung etc.</a:t>
            </a:r>
          </a:p>
          <a:p>
            <a:endParaRPr lang="de-DE" dirty="0"/>
          </a:p>
        </p:txBody>
      </p:sp>
    </p:spTree>
    <p:extLst>
      <p:ext uri="{BB962C8B-B14F-4D97-AF65-F5344CB8AC3E}">
        <p14:creationId xmlns:p14="http://schemas.microsoft.com/office/powerpoint/2010/main" val="305144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10000"/>
          </a:bodyPr>
          <a:lstStyle/>
          <a:p>
            <a:pPr>
              <a:spcBef>
                <a:spcPct val="50000"/>
              </a:spcBef>
            </a:pPr>
            <a:r>
              <a:rPr lang="de-DE" altLang="de-DE" dirty="0">
                <a:latin typeface="Verdana" pitchFamily="34" charset="0"/>
              </a:rPr>
              <a:t>Was ist meine Aufgabe als Gruppenleitung bezogen auf</a:t>
            </a:r>
          </a:p>
          <a:p>
            <a:pPr>
              <a:spcBef>
                <a:spcPct val="50000"/>
              </a:spcBef>
              <a:buFontTx/>
              <a:buChar char="-"/>
            </a:pPr>
            <a:r>
              <a:rPr lang="de-DE" altLang="de-DE" dirty="0">
                <a:latin typeface="Verdana" pitchFamily="34" charset="0"/>
              </a:rPr>
              <a:t> Körperliche Bedürfnisse</a:t>
            </a:r>
          </a:p>
          <a:p>
            <a:pPr>
              <a:spcBef>
                <a:spcPct val="50000"/>
              </a:spcBef>
              <a:buFontTx/>
              <a:buChar char="-"/>
            </a:pPr>
            <a:r>
              <a:rPr lang="de-DE" altLang="de-DE" dirty="0">
                <a:latin typeface="Verdana" pitchFamily="34" charset="0"/>
              </a:rPr>
              <a:t> Schutzbedürfnis</a:t>
            </a:r>
          </a:p>
          <a:p>
            <a:pPr>
              <a:spcBef>
                <a:spcPct val="50000"/>
              </a:spcBef>
              <a:buFontTx/>
              <a:buChar char="-"/>
            </a:pPr>
            <a:r>
              <a:rPr lang="de-DE" altLang="de-DE" dirty="0">
                <a:latin typeface="Verdana" pitchFamily="34" charset="0"/>
              </a:rPr>
              <a:t> Bedürfnis nach Verständnis und sozialer Bindung</a:t>
            </a:r>
          </a:p>
          <a:p>
            <a:pPr>
              <a:spcBef>
                <a:spcPct val="50000"/>
              </a:spcBef>
              <a:buFontTx/>
              <a:buChar char="-"/>
            </a:pPr>
            <a:r>
              <a:rPr lang="de-DE" altLang="de-DE" dirty="0">
                <a:latin typeface="Verdana" pitchFamily="34" charset="0"/>
              </a:rPr>
              <a:t> Bedürfnis nach Wertschätzung</a:t>
            </a:r>
          </a:p>
          <a:p>
            <a:pPr>
              <a:spcBef>
                <a:spcPct val="50000"/>
              </a:spcBef>
              <a:buFontTx/>
              <a:buChar char="-"/>
            </a:pPr>
            <a:r>
              <a:rPr lang="de-DE" altLang="de-DE" dirty="0">
                <a:latin typeface="Verdana" pitchFamily="34" charset="0"/>
              </a:rPr>
              <a:t> Bedürfnis nach Anregung, Spiel und Leistung</a:t>
            </a:r>
          </a:p>
          <a:p>
            <a:pPr>
              <a:spcBef>
                <a:spcPct val="50000"/>
              </a:spcBef>
              <a:buFontTx/>
              <a:buChar char="-"/>
            </a:pPr>
            <a:r>
              <a:rPr lang="de-DE" altLang="de-DE" dirty="0">
                <a:latin typeface="Verdana" pitchFamily="34" charset="0"/>
              </a:rPr>
              <a:t> Bedürfnis nach Selbstverwirklichung</a:t>
            </a:r>
          </a:p>
          <a:p>
            <a:endParaRPr lang="de-DE" dirty="0"/>
          </a:p>
        </p:txBody>
      </p:sp>
      <p:sp>
        <p:nvSpPr>
          <p:cNvPr id="3" name="Titel 2"/>
          <p:cNvSpPr>
            <a:spLocks noGrp="1"/>
          </p:cNvSpPr>
          <p:nvPr>
            <p:ph type="title"/>
          </p:nvPr>
        </p:nvSpPr>
        <p:spPr>
          <a:xfrm>
            <a:off x="179512" y="188640"/>
            <a:ext cx="8712968" cy="2016224"/>
          </a:xfrm>
        </p:spPr>
        <p:txBody>
          <a:bodyPr>
            <a:normAutofit fontScale="90000"/>
          </a:bodyPr>
          <a:lstStyle/>
          <a:p>
            <a:r>
              <a:rPr lang="de-DE" altLang="de-DE" dirty="0">
                <a:latin typeface="Verdana" pitchFamily="34" charset="0"/>
              </a:rPr>
              <a:t>Was sind davon </a:t>
            </a:r>
            <a:br>
              <a:rPr lang="de-DE" altLang="de-DE" dirty="0">
                <a:latin typeface="Verdana" pitchFamily="34" charset="0"/>
              </a:rPr>
            </a:br>
            <a:r>
              <a:rPr lang="de-DE" altLang="de-DE" dirty="0">
                <a:latin typeface="Verdana" pitchFamily="34" charset="0"/>
              </a:rPr>
              <a:t>Aufgaben für uns als: </a:t>
            </a:r>
            <a:br>
              <a:rPr lang="de-DE" altLang="de-DE" dirty="0">
                <a:latin typeface="Verdana" pitchFamily="34" charset="0"/>
              </a:rPr>
            </a:br>
            <a:r>
              <a:rPr lang="de-DE" altLang="de-DE" dirty="0" smtClean="0">
                <a:latin typeface="Verdana" pitchFamily="34" charset="0"/>
              </a:rPr>
              <a:t>Gruppenleiter*in</a:t>
            </a:r>
            <a:endParaRPr lang="de-DE" dirty="0"/>
          </a:p>
        </p:txBody>
      </p:sp>
    </p:spTree>
    <p:extLst>
      <p:ext uri="{BB962C8B-B14F-4D97-AF65-F5344CB8AC3E}">
        <p14:creationId xmlns:p14="http://schemas.microsoft.com/office/powerpoint/2010/main" val="368895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9" y="1700808"/>
            <a:ext cx="8496944" cy="4824536"/>
          </a:xfrm>
        </p:spPr>
        <p:txBody>
          <a:bodyPr>
            <a:normAutofit fontScale="47500" lnSpcReduction="20000"/>
          </a:bodyPr>
          <a:lstStyle/>
          <a:p>
            <a:pPr>
              <a:lnSpc>
                <a:spcPct val="120000"/>
              </a:lnSpc>
              <a:buNone/>
            </a:pPr>
            <a:endParaRPr lang="de-DE" altLang="de-DE" sz="3800" b="1" dirty="0" smtClean="0">
              <a:latin typeface="Verdana" pitchFamily="34" charset="0"/>
            </a:endParaRPr>
          </a:p>
          <a:p>
            <a:pPr>
              <a:lnSpc>
                <a:spcPct val="120000"/>
              </a:lnSpc>
              <a:buNone/>
            </a:pPr>
            <a:r>
              <a:rPr lang="de-DE" altLang="de-DE" sz="3800" b="1" dirty="0" smtClean="0">
                <a:latin typeface="Verdana" pitchFamily="34" charset="0"/>
              </a:rPr>
              <a:t>Vernachlässigung</a:t>
            </a:r>
            <a:r>
              <a:rPr lang="de-DE" altLang="de-DE" sz="3800" b="1" dirty="0">
                <a:latin typeface="Verdana" pitchFamily="34" charset="0"/>
              </a:rPr>
              <a:t>: </a:t>
            </a:r>
            <a:endParaRPr lang="de-DE" altLang="de-DE" sz="3800" dirty="0">
              <a:latin typeface="Verdana" pitchFamily="34" charset="0"/>
            </a:endParaRPr>
          </a:p>
          <a:p>
            <a:pPr>
              <a:lnSpc>
                <a:spcPct val="120000"/>
              </a:lnSpc>
            </a:pPr>
            <a:r>
              <a:rPr lang="de-DE" altLang="de-DE" sz="3800" dirty="0">
                <a:latin typeface="Verdana" pitchFamily="34" charset="0"/>
              </a:rPr>
              <a:t>ist die andauernde oder wiederholte </a:t>
            </a:r>
            <a:r>
              <a:rPr lang="de-DE" altLang="de-DE" sz="3800" dirty="0" smtClean="0">
                <a:latin typeface="Verdana" pitchFamily="34" charset="0"/>
              </a:rPr>
              <a:t>Unterlassung fürsorglichen </a:t>
            </a:r>
            <a:r>
              <a:rPr lang="de-DE" altLang="de-DE" sz="3800" dirty="0">
                <a:latin typeface="Verdana" pitchFamily="34" charset="0"/>
              </a:rPr>
              <a:t>Handelns durch sorgeverantwortliche Personen (Eltern oder andere von ihnen </a:t>
            </a:r>
            <a:r>
              <a:rPr lang="de-DE" altLang="de-DE" sz="3800" dirty="0" smtClean="0">
                <a:latin typeface="Verdana" pitchFamily="34" charset="0"/>
              </a:rPr>
              <a:t>autorisierte Betreuungspersonen), welches </a:t>
            </a:r>
            <a:r>
              <a:rPr lang="de-DE" altLang="de-DE" sz="3800" dirty="0">
                <a:latin typeface="Verdana" pitchFamily="34" charset="0"/>
              </a:rPr>
              <a:t>zur </a:t>
            </a:r>
            <a:r>
              <a:rPr lang="de-DE" altLang="de-DE" sz="3800" dirty="0" smtClean="0">
                <a:latin typeface="Verdana" pitchFamily="34" charset="0"/>
              </a:rPr>
              <a:t>Sicher-stellung </a:t>
            </a:r>
            <a:r>
              <a:rPr lang="de-DE" altLang="de-DE" sz="3800" dirty="0">
                <a:latin typeface="Verdana" pitchFamily="34" charset="0"/>
              </a:rPr>
              <a:t>der seelischen und körperlichen Versorgung des Kindes notwendig wäre</a:t>
            </a:r>
            <a:r>
              <a:rPr lang="de-DE" altLang="de-DE" sz="3800" dirty="0" smtClean="0">
                <a:latin typeface="Verdana" pitchFamily="34" charset="0"/>
              </a:rPr>
              <a:t>.</a:t>
            </a:r>
            <a:endParaRPr lang="de-DE" altLang="de-DE" sz="3800" dirty="0">
              <a:latin typeface="Verdana" pitchFamily="34" charset="0"/>
            </a:endParaRPr>
          </a:p>
          <a:p>
            <a:pPr>
              <a:lnSpc>
                <a:spcPct val="120000"/>
              </a:lnSpc>
            </a:pPr>
            <a:r>
              <a:rPr lang="de-DE" altLang="de-DE" sz="3800" dirty="0">
                <a:latin typeface="Verdana" pitchFamily="34" charset="0"/>
              </a:rPr>
              <a:t>Diese Unterlassung kann aktiv oder passiv (unbewusst) aufgrund unzureichender Einsicht oder unzureichenden Wissens erfolgen. </a:t>
            </a:r>
          </a:p>
          <a:p>
            <a:pPr>
              <a:lnSpc>
                <a:spcPct val="120000"/>
              </a:lnSpc>
            </a:pPr>
            <a:r>
              <a:rPr lang="de-DE" altLang="de-DE" sz="3800" dirty="0">
                <a:latin typeface="Verdana" pitchFamily="34" charset="0"/>
              </a:rPr>
              <a:t>Die durch Vernachlässigung bewirkte chronische Unterversorgung des Kindes durch die nachhaltige Nichtberücksichtigung, Missachtung oder Versagung seiner Lebensbedürfnisse hemmt, beeinträchtigt oder schädigt seine körperliche, geistige und seelische Entwicklung und kann zu gravierenden bleibenden Schäden oder gar zum Tode des Kindes führen. </a:t>
            </a:r>
          </a:p>
        </p:txBody>
      </p:sp>
      <p:sp>
        <p:nvSpPr>
          <p:cNvPr id="3" name="Titel 2"/>
          <p:cNvSpPr>
            <a:spLocks noGrp="1"/>
          </p:cNvSpPr>
          <p:nvPr>
            <p:ph type="title"/>
          </p:nvPr>
        </p:nvSpPr>
        <p:spPr/>
        <p:txBody>
          <a:bodyPr>
            <a:normAutofit fontScale="90000"/>
          </a:bodyPr>
          <a:lstStyle/>
          <a:p>
            <a:r>
              <a:rPr lang="de-DE" altLang="de-DE" dirty="0">
                <a:latin typeface="Verdana" pitchFamily="34" charset="0"/>
              </a:rPr>
              <a:t>Vernachlässigung von Kindern und Jugendlichen</a:t>
            </a:r>
            <a:endParaRPr lang="de-DE" dirty="0"/>
          </a:p>
        </p:txBody>
      </p:sp>
    </p:spTree>
    <p:extLst>
      <p:ext uri="{BB962C8B-B14F-4D97-AF65-F5344CB8AC3E}">
        <p14:creationId xmlns:p14="http://schemas.microsoft.com/office/powerpoint/2010/main" val="285280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1520" y="338328"/>
            <a:ext cx="8640960" cy="1074448"/>
          </a:xfrm>
        </p:spPr>
        <p:txBody>
          <a:bodyPr>
            <a:normAutofit fontScale="90000"/>
          </a:bodyPr>
          <a:lstStyle/>
          <a:p>
            <a:r>
              <a:rPr lang="de-DE" altLang="de-DE" dirty="0">
                <a:latin typeface="Verdana" pitchFamily="34" charset="0"/>
              </a:rPr>
              <a:t>Erkennen – Beurteilen – Handeln</a:t>
            </a:r>
            <a:r>
              <a:rPr lang="de-DE" altLang="de-DE" dirty="0"/>
              <a:t> </a:t>
            </a:r>
            <a:endParaRPr lang="de-DE" dirty="0"/>
          </a:p>
        </p:txBody>
      </p:sp>
      <p:pic>
        <p:nvPicPr>
          <p:cNvPr id="4"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1720" y="1772816"/>
            <a:ext cx="5040560" cy="4320257"/>
          </a:xfrm>
        </p:spPr>
      </p:pic>
    </p:spTree>
    <p:extLst>
      <p:ext uri="{BB962C8B-B14F-4D97-AF65-F5344CB8AC3E}">
        <p14:creationId xmlns:p14="http://schemas.microsoft.com/office/powerpoint/2010/main" val="292718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72067" y="1268760"/>
            <a:ext cx="7408333" cy="4857403"/>
          </a:xfrm>
        </p:spPr>
        <p:txBody>
          <a:bodyPr>
            <a:normAutofit/>
          </a:bodyPr>
          <a:lstStyle/>
          <a:p>
            <a:pPr algn="ctr"/>
            <a:r>
              <a:rPr lang="de-DE" altLang="de-DE" sz="3000" dirty="0">
                <a:latin typeface="Verdana" pitchFamily="34" charset="0"/>
              </a:rPr>
              <a:t>Was kann ich tun</a:t>
            </a:r>
            <a:r>
              <a:rPr lang="de-DE" altLang="de-DE" sz="3000" dirty="0" smtClean="0">
                <a:latin typeface="Verdana" pitchFamily="34" charset="0"/>
              </a:rPr>
              <a:t>?</a:t>
            </a:r>
            <a:r>
              <a:rPr lang="de-DE" altLang="de-DE" sz="3000" dirty="0">
                <a:latin typeface="Verdana" pitchFamily="34" charset="0"/>
              </a:rPr>
              <a:t> </a:t>
            </a:r>
            <a:endParaRPr lang="de-DE" altLang="de-DE" sz="3000" dirty="0" smtClean="0">
              <a:latin typeface="Verdana" pitchFamily="34" charset="0"/>
            </a:endParaRPr>
          </a:p>
          <a:p>
            <a:endParaRPr lang="de-DE" altLang="de-DE" dirty="0">
              <a:latin typeface="Verdana" pitchFamily="34" charset="0"/>
            </a:endParaRPr>
          </a:p>
          <a:p>
            <a:r>
              <a:rPr lang="de-DE" altLang="de-DE" dirty="0" smtClean="0">
                <a:latin typeface="Verdana" pitchFamily="34" charset="0"/>
              </a:rPr>
              <a:t>Woran </a:t>
            </a:r>
            <a:r>
              <a:rPr lang="de-DE" altLang="de-DE" dirty="0">
                <a:latin typeface="Verdana" pitchFamily="34" charset="0"/>
              </a:rPr>
              <a:t>ist ein gewichtiger Anhaltspunkt für eine </a:t>
            </a:r>
            <a:r>
              <a:rPr lang="de-DE" altLang="de-DE" dirty="0" smtClean="0">
                <a:latin typeface="Verdana" pitchFamily="34" charset="0"/>
              </a:rPr>
              <a:t>Kindeswohlgefährdung </a:t>
            </a:r>
            <a:r>
              <a:rPr lang="de-DE" altLang="de-DE" dirty="0">
                <a:latin typeface="Verdana" pitchFamily="34" charset="0"/>
              </a:rPr>
              <a:t>zu erkennen</a:t>
            </a:r>
            <a:r>
              <a:rPr lang="de-DE" altLang="de-DE" dirty="0" smtClean="0">
                <a:latin typeface="Verdana" pitchFamily="34" charset="0"/>
              </a:rPr>
              <a:t>?</a:t>
            </a:r>
          </a:p>
          <a:p>
            <a:endParaRPr lang="de-DE" altLang="de-DE" dirty="0">
              <a:latin typeface="Verdana" pitchFamily="34" charset="0"/>
            </a:endParaRPr>
          </a:p>
          <a:p>
            <a:r>
              <a:rPr lang="de-DE" altLang="de-DE" dirty="0">
                <a:latin typeface="Verdana" pitchFamily="34" charset="0"/>
              </a:rPr>
              <a:t>Es gibt keine zuverlässigen Merkmale für gefährliche </a:t>
            </a:r>
            <a:r>
              <a:rPr lang="de-DE" altLang="de-DE" dirty="0" smtClean="0">
                <a:latin typeface="Verdana" pitchFamily="34" charset="0"/>
              </a:rPr>
              <a:t>Lebensumstände</a:t>
            </a:r>
            <a:r>
              <a:rPr lang="de-DE" altLang="de-DE" dirty="0">
                <a:latin typeface="Verdana" pitchFamily="34" charset="0"/>
              </a:rPr>
              <a:t>, die sicher anzeigen, dass ein </a:t>
            </a:r>
            <a:r>
              <a:rPr lang="de-DE" altLang="de-DE" dirty="0" smtClean="0">
                <a:latin typeface="Verdana" pitchFamily="34" charset="0"/>
              </a:rPr>
              <a:t>Kind bereits </a:t>
            </a:r>
            <a:r>
              <a:rPr lang="de-DE" altLang="de-DE" dirty="0">
                <a:latin typeface="Verdana" pitchFamily="34" charset="0"/>
              </a:rPr>
              <a:t>in Gefahr oder unmittelbar gefährdet ist</a:t>
            </a:r>
            <a:r>
              <a:rPr lang="de-DE" altLang="de-DE" dirty="0" smtClean="0">
                <a:latin typeface="Verdana" pitchFamily="34" charset="0"/>
              </a:rPr>
              <a:t>.</a:t>
            </a:r>
          </a:p>
          <a:p>
            <a:endParaRPr lang="de-DE" altLang="de-DE" dirty="0">
              <a:latin typeface="Verdana" pitchFamily="34" charset="0"/>
            </a:endParaRPr>
          </a:p>
          <a:p>
            <a:r>
              <a:rPr lang="de-DE" altLang="de-DE" dirty="0">
                <a:latin typeface="Verdana" pitchFamily="34" charset="0"/>
              </a:rPr>
              <a:t>Es gibt nur Indizien oder Risikofaktoren.</a:t>
            </a:r>
          </a:p>
          <a:p>
            <a:endParaRPr lang="de-DE" altLang="de-DE" dirty="0">
              <a:latin typeface="Verdana" pitchFamily="34" charset="0"/>
            </a:endParaRPr>
          </a:p>
          <a:p>
            <a:endParaRPr lang="de-DE" dirty="0"/>
          </a:p>
        </p:txBody>
      </p:sp>
      <p:sp>
        <p:nvSpPr>
          <p:cNvPr id="3" name="Titel 2"/>
          <p:cNvSpPr>
            <a:spLocks noGrp="1"/>
          </p:cNvSpPr>
          <p:nvPr>
            <p:ph type="title"/>
          </p:nvPr>
        </p:nvSpPr>
        <p:spPr>
          <a:xfrm>
            <a:off x="457200" y="338328"/>
            <a:ext cx="8229600" cy="1074448"/>
          </a:xfrm>
        </p:spPr>
        <p:txBody>
          <a:bodyPr/>
          <a:lstStyle/>
          <a:p>
            <a:r>
              <a:rPr lang="de-DE" altLang="de-DE" dirty="0">
                <a:latin typeface="Verdana" pitchFamily="34" charset="0"/>
              </a:rPr>
              <a:t>Kinder- und Jugendschutz</a:t>
            </a:r>
            <a:endParaRPr lang="de-DE" dirty="0"/>
          </a:p>
        </p:txBody>
      </p:sp>
    </p:spTree>
    <p:extLst>
      <p:ext uri="{BB962C8B-B14F-4D97-AF65-F5344CB8AC3E}">
        <p14:creationId xmlns:p14="http://schemas.microsoft.com/office/powerpoint/2010/main" val="368471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83568" y="1772816"/>
            <a:ext cx="7992887" cy="4353347"/>
          </a:xfrm>
        </p:spPr>
        <p:txBody>
          <a:bodyPr>
            <a:normAutofit/>
          </a:bodyPr>
          <a:lstStyle/>
          <a:p>
            <a:pPr>
              <a:lnSpc>
                <a:spcPct val="90000"/>
              </a:lnSpc>
              <a:buNone/>
            </a:pPr>
            <a:r>
              <a:rPr lang="de-DE" altLang="de-DE" dirty="0">
                <a:latin typeface="Verdana" pitchFamily="34" charset="0"/>
              </a:rPr>
              <a:t>Du machst dir Sorgen,</a:t>
            </a:r>
          </a:p>
          <a:p>
            <a:pPr>
              <a:lnSpc>
                <a:spcPct val="90000"/>
              </a:lnSpc>
            </a:pPr>
            <a:r>
              <a:rPr lang="de-DE" altLang="de-DE" dirty="0">
                <a:latin typeface="Verdana" pitchFamily="34" charset="0"/>
              </a:rPr>
              <a:t>weil dir ein Kind/Jugendlicher seltsam erscheint,</a:t>
            </a:r>
          </a:p>
          <a:p>
            <a:pPr>
              <a:lnSpc>
                <a:spcPct val="90000"/>
              </a:lnSpc>
            </a:pPr>
            <a:r>
              <a:rPr lang="de-DE" altLang="de-DE" dirty="0">
                <a:latin typeface="Verdana" pitchFamily="34" charset="0"/>
              </a:rPr>
              <a:t>stets unangenehm riecht,</a:t>
            </a:r>
          </a:p>
          <a:p>
            <a:pPr>
              <a:lnSpc>
                <a:spcPct val="90000"/>
              </a:lnSpc>
            </a:pPr>
            <a:r>
              <a:rPr lang="de-DE" altLang="de-DE" dirty="0">
                <a:latin typeface="Verdana" pitchFamily="34" charset="0"/>
              </a:rPr>
              <a:t>nicht entsprechend der Jahreszeit gekleidet ist,</a:t>
            </a:r>
          </a:p>
          <a:p>
            <a:pPr>
              <a:lnSpc>
                <a:spcPct val="90000"/>
              </a:lnSpc>
            </a:pPr>
            <a:r>
              <a:rPr lang="de-DE" altLang="de-DE" dirty="0">
                <a:latin typeface="Verdana" pitchFamily="34" charset="0"/>
              </a:rPr>
              <a:t>deutliches Unter- oder Übergewicht hat,</a:t>
            </a:r>
          </a:p>
          <a:p>
            <a:pPr>
              <a:lnSpc>
                <a:spcPct val="90000"/>
              </a:lnSpc>
            </a:pPr>
            <a:r>
              <a:rPr lang="de-DE" altLang="de-DE" dirty="0">
                <a:latin typeface="Verdana" pitchFamily="34" charset="0"/>
              </a:rPr>
              <a:t>auffälliges Verhalten zeigt: nervös, verschüchtert, apathisch, distanzlos, besonders aggressiv …</a:t>
            </a:r>
          </a:p>
          <a:p>
            <a:pPr>
              <a:lnSpc>
                <a:spcPct val="90000"/>
              </a:lnSpc>
            </a:pPr>
            <a:r>
              <a:rPr lang="de-DE" altLang="de-DE" dirty="0">
                <a:latin typeface="Verdana" pitchFamily="34" charset="0"/>
              </a:rPr>
              <a:t>es/sie von Misshandlung erzählt,</a:t>
            </a:r>
          </a:p>
          <a:p>
            <a:pPr>
              <a:lnSpc>
                <a:spcPct val="90000"/>
              </a:lnSpc>
            </a:pPr>
            <a:r>
              <a:rPr lang="de-DE" altLang="de-DE" dirty="0">
                <a:latin typeface="Verdana" pitchFamily="34" charset="0"/>
              </a:rPr>
              <a:t>während einer Freizeit auffällig wenig Bekleidung dabei hat. </a:t>
            </a:r>
          </a:p>
        </p:txBody>
      </p:sp>
      <p:sp>
        <p:nvSpPr>
          <p:cNvPr id="3" name="Titel 2"/>
          <p:cNvSpPr>
            <a:spLocks noGrp="1"/>
          </p:cNvSpPr>
          <p:nvPr>
            <p:ph type="title"/>
          </p:nvPr>
        </p:nvSpPr>
        <p:spPr/>
        <p:txBody>
          <a:bodyPr>
            <a:normAutofit fontScale="90000"/>
          </a:bodyPr>
          <a:lstStyle/>
          <a:p>
            <a:r>
              <a:rPr lang="de-DE" altLang="de-DE" dirty="0">
                <a:latin typeface="Verdana" pitchFamily="34" charset="0"/>
              </a:rPr>
              <a:t>Zeichen</a:t>
            </a:r>
            <a:r>
              <a:rPr lang="de-DE" altLang="de-DE" dirty="0"/>
              <a:t> </a:t>
            </a:r>
            <a:r>
              <a:rPr lang="de-DE" altLang="de-DE" dirty="0">
                <a:latin typeface="Verdana" pitchFamily="34" charset="0"/>
              </a:rPr>
              <a:t>erkennen, Informationen aufnehmen</a:t>
            </a:r>
            <a:endParaRPr lang="de-DE" dirty="0"/>
          </a:p>
        </p:txBody>
      </p:sp>
    </p:spTree>
    <p:extLst>
      <p:ext uri="{BB962C8B-B14F-4D97-AF65-F5344CB8AC3E}">
        <p14:creationId xmlns:p14="http://schemas.microsoft.com/office/powerpoint/2010/main" val="3798498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512" y="692696"/>
            <a:ext cx="8784976" cy="5433467"/>
          </a:xfrm>
        </p:spPr>
        <p:txBody>
          <a:bodyPr>
            <a:noAutofit/>
          </a:bodyPr>
          <a:lstStyle/>
          <a:p>
            <a:pPr>
              <a:lnSpc>
                <a:spcPct val="170000"/>
              </a:lnSpc>
            </a:pPr>
            <a:r>
              <a:rPr lang="de-DE" altLang="de-DE" sz="2000" dirty="0">
                <a:latin typeface="Verdana" pitchFamily="34" charset="0"/>
              </a:rPr>
              <a:t>Auf einer F</a:t>
            </a:r>
            <a:r>
              <a:rPr lang="de-DE" altLang="de-DE" sz="2000" dirty="0" smtClean="0">
                <a:latin typeface="Verdana" pitchFamily="34" charset="0"/>
              </a:rPr>
              <a:t>reizeit </a:t>
            </a:r>
            <a:r>
              <a:rPr lang="de-DE" altLang="de-DE" sz="2000" dirty="0">
                <a:latin typeface="Verdana" pitchFamily="34" charset="0"/>
              </a:rPr>
              <a:t>erzählen 11-Jährige von </a:t>
            </a:r>
            <a:r>
              <a:rPr lang="de-DE" altLang="de-DE" sz="2000" dirty="0" smtClean="0">
                <a:latin typeface="Verdana" pitchFamily="34" charset="0"/>
              </a:rPr>
              <a:t>Horrorfilmen</a:t>
            </a:r>
            <a:r>
              <a:rPr lang="de-DE" altLang="de-DE" sz="2000" dirty="0">
                <a:latin typeface="Verdana" pitchFamily="34" charset="0"/>
              </a:rPr>
              <a:t>.</a:t>
            </a:r>
          </a:p>
          <a:p>
            <a:pPr>
              <a:lnSpc>
                <a:spcPct val="170000"/>
              </a:lnSpc>
            </a:pPr>
            <a:r>
              <a:rPr lang="de-DE" altLang="de-DE" sz="2000" dirty="0">
                <a:latin typeface="Verdana" pitchFamily="34" charset="0"/>
              </a:rPr>
              <a:t>Auf einer </a:t>
            </a:r>
            <a:r>
              <a:rPr lang="de-DE" altLang="de-DE" sz="2000" dirty="0" smtClean="0">
                <a:latin typeface="Verdana" pitchFamily="34" charset="0"/>
              </a:rPr>
              <a:t>Freizeit </a:t>
            </a:r>
            <a:r>
              <a:rPr lang="de-DE" altLang="de-DE" sz="2000" dirty="0">
                <a:latin typeface="Verdana" pitchFamily="34" charset="0"/>
              </a:rPr>
              <a:t>kommt es zu einem Vorfall, bei dem 13-Jährige Alkohol </a:t>
            </a:r>
            <a:r>
              <a:rPr lang="de-DE" altLang="de-DE" sz="2000" dirty="0" smtClean="0">
                <a:latin typeface="Verdana" pitchFamily="34" charset="0"/>
              </a:rPr>
              <a:t>trinken</a:t>
            </a:r>
            <a:r>
              <a:rPr lang="de-DE" altLang="de-DE" sz="2000" dirty="0">
                <a:latin typeface="Verdana" pitchFamily="34" charset="0"/>
              </a:rPr>
              <a:t>.</a:t>
            </a:r>
          </a:p>
          <a:p>
            <a:pPr>
              <a:lnSpc>
                <a:spcPct val="170000"/>
              </a:lnSpc>
            </a:pPr>
            <a:r>
              <a:rPr lang="de-DE" altLang="de-DE" sz="2000" dirty="0">
                <a:latin typeface="Verdana" pitchFamily="34" charset="0"/>
              </a:rPr>
              <a:t>Ein Junge ärgert nach </a:t>
            </a:r>
            <a:r>
              <a:rPr lang="de-DE" altLang="de-DE" sz="2000" dirty="0" smtClean="0">
                <a:latin typeface="Verdana" pitchFamily="34" charset="0"/>
              </a:rPr>
              <a:t>einer Schulveranstaltung </a:t>
            </a:r>
            <a:r>
              <a:rPr lang="de-DE" altLang="de-DE" sz="2000" dirty="0">
                <a:latin typeface="Verdana" pitchFamily="34" charset="0"/>
              </a:rPr>
              <a:t>über längere </a:t>
            </a:r>
            <a:r>
              <a:rPr lang="de-DE" altLang="de-DE" sz="2000" dirty="0" smtClean="0">
                <a:latin typeface="Verdana" pitchFamily="34" charset="0"/>
              </a:rPr>
              <a:t>Zeit hinweg </a:t>
            </a:r>
            <a:r>
              <a:rPr lang="de-DE" altLang="de-DE" sz="2000" dirty="0">
                <a:latin typeface="Verdana" pitchFamily="34" charset="0"/>
              </a:rPr>
              <a:t>ein anderes Kind. Plötzlich fängt seine Mutter an ihn ausbruchsartig </a:t>
            </a:r>
            <a:r>
              <a:rPr lang="de-DE" altLang="de-DE" sz="2000" dirty="0" smtClean="0">
                <a:latin typeface="Verdana" pitchFamily="34" charset="0"/>
              </a:rPr>
              <a:t>anzuschreien</a:t>
            </a:r>
            <a:r>
              <a:rPr lang="de-DE" altLang="de-DE" sz="2000" dirty="0">
                <a:latin typeface="Verdana" pitchFamily="34" charset="0"/>
              </a:rPr>
              <a:t>.</a:t>
            </a:r>
          </a:p>
          <a:p>
            <a:pPr>
              <a:lnSpc>
                <a:spcPct val="170000"/>
              </a:lnSpc>
            </a:pPr>
            <a:r>
              <a:rPr lang="de-DE" altLang="de-DE" sz="2000" dirty="0">
                <a:latin typeface="Verdana" pitchFamily="34" charset="0"/>
              </a:rPr>
              <a:t>Anwohner fühlen sich durch den Lärm der Kinder und </a:t>
            </a:r>
            <a:r>
              <a:rPr lang="de-DE" altLang="de-DE" sz="2000" dirty="0" smtClean="0">
                <a:latin typeface="Verdana" pitchFamily="34" charset="0"/>
              </a:rPr>
              <a:t>Jugend-</a:t>
            </a:r>
            <a:r>
              <a:rPr lang="de-DE" altLang="de-DE" sz="2000" dirty="0" err="1" smtClean="0">
                <a:latin typeface="Verdana" pitchFamily="34" charset="0"/>
              </a:rPr>
              <a:t>lichen</a:t>
            </a:r>
            <a:r>
              <a:rPr lang="de-DE" altLang="de-DE" sz="2000" dirty="0" smtClean="0">
                <a:latin typeface="Verdana" pitchFamily="34" charset="0"/>
              </a:rPr>
              <a:t> </a:t>
            </a:r>
            <a:r>
              <a:rPr lang="de-DE" altLang="de-DE" sz="2000" dirty="0">
                <a:latin typeface="Verdana" pitchFamily="34" charset="0"/>
              </a:rPr>
              <a:t>im Bereich </a:t>
            </a:r>
            <a:r>
              <a:rPr lang="de-DE" altLang="de-DE" sz="2000" dirty="0" smtClean="0">
                <a:latin typeface="Verdana" pitchFamily="34" charset="0"/>
              </a:rPr>
              <a:t>des Wohnhauses </a:t>
            </a:r>
            <a:r>
              <a:rPr lang="de-DE" altLang="de-DE" sz="2000" dirty="0">
                <a:latin typeface="Verdana" pitchFamily="34" charset="0"/>
              </a:rPr>
              <a:t>gestört und beschweren sich lautstark</a:t>
            </a:r>
            <a:r>
              <a:rPr lang="de-DE" altLang="de-DE" sz="2000" dirty="0" smtClean="0">
                <a:latin typeface="Verdana" pitchFamily="34" charset="0"/>
              </a:rPr>
              <a:t>.</a:t>
            </a:r>
            <a:endParaRPr lang="de-DE" altLang="de-DE" sz="2000" dirty="0">
              <a:latin typeface="Verdana" pitchFamily="34" charset="0"/>
            </a:endParaRPr>
          </a:p>
          <a:p>
            <a:pPr>
              <a:lnSpc>
                <a:spcPct val="170000"/>
              </a:lnSpc>
            </a:pPr>
            <a:r>
              <a:rPr lang="de-DE" altLang="de-DE" sz="2000" dirty="0">
                <a:latin typeface="Verdana" pitchFamily="34" charset="0"/>
              </a:rPr>
              <a:t>Ein 11-jähriges Mädchen erzählt einer Mitarbeiterin auf einer Freizeit, </a:t>
            </a:r>
            <a:r>
              <a:rPr lang="de-DE" altLang="de-DE" sz="2000" dirty="0" smtClean="0">
                <a:latin typeface="Verdana" pitchFamily="34" charset="0"/>
              </a:rPr>
              <a:t>dass </a:t>
            </a:r>
            <a:r>
              <a:rPr lang="de-DE" altLang="de-DE" sz="2000" dirty="0">
                <a:latin typeface="Verdana" pitchFamily="34" charset="0"/>
              </a:rPr>
              <a:t>sie Heimweh nach ihrem 18-jährigen Freund habe</a:t>
            </a:r>
            <a:r>
              <a:rPr lang="de-DE" altLang="de-DE" sz="2000" dirty="0" smtClean="0">
                <a:latin typeface="Verdana" pitchFamily="34" charset="0"/>
              </a:rPr>
              <a:t>.</a:t>
            </a:r>
            <a:endParaRPr lang="de-DE" altLang="de-DE" sz="2000" dirty="0">
              <a:latin typeface="Verdana" pitchFamily="34" charset="0"/>
            </a:endParaRPr>
          </a:p>
        </p:txBody>
      </p:sp>
      <p:sp>
        <p:nvSpPr>
          <p:cNvPr id="3" name="Titel 2"/>
          <p:cNvSpPr>
            <a:spLocks noGrp="1"/>
          </p:cNvSpPr>
          <p:nvPr>
            <p:ph type="title"/>
          </p:nvPr>
        </p:nvSpPr>
        <p:spPr>
          <a:xfrm>
            <a:off x="467544" y="188640"/>
            <a:ext cx="8229600" cy="714408"/>
          </a:xfrm>
        </p:spPr>
        <p:txBody>
          <a:bodyPr>
            <a:normAutofit/>
          </a:bodyPr>
          <a:lstStyle/>
          <a:p>
            <a:pPr algn="l"/>
            <a:r>
              <a:rPr lang="de-DE" sz="3600" dirty="0" smtClean="0"/>
              <a:t>Beispiele</a:t>
            </a:r>
            <a:endParaRPr lang="de-DE" sz="3600" dirty="0"/>
          </a:p>
        </p:txBody>
      </p:sp>
    </p:spTree>
    <p:extLst>
      <p:ext uri="{BB962C8B-B14F-4D97-AF65-F5344CB8AC3E}">
        <p14:creationId xmlns:p14="http://schemas.microsoft.com/office/powerpoint/2010/main" val="196764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95536" y="404664"/>
            <a:ext cx="8352927" cy="5976664"/>
          </a:xfrm>
        </p:spPr>
        <p:txBody>
          <a:bodyPr>
            <a:normAutofit fontScale="25000" lnSpcReduction="20000"/>
          </a:bodyPr>
          <a:lstStyle/>
          <a:p>
            <a:pPr>
              <a:lnSpc>
                <a:spcPct val="170000"/>
              </a:lnSpc>
            </a:pPr>
            <a:r>
              <a:rPr lang="de-DE" altLang="de-DE" sz="8000" dirty="0">
                <a:latin typeface="Verdana" pitchFamily="34" charset="0"/>
              </a:rPr>
              <a:t>Aussage einer Mutter, die ihr Kind von der Ferienwoche abholt: </a:t>
            </a:r>
            <a:r>
              <a:rPr lang="de-DE" altLang="de-DE" sz="8000" dirty="0" smtClean="0">
                <a:latin typeface="Verdana" pitchFamily="34" charset="0"/>
              </a:rPr>
              <a:t>„</a:t>
            </a:r>
            <a:r>
              <a:rPr lang="de-DE" altLang="de-DE" sz="8000" dirty="0">
                <a:latin typeface="Verdana" pitchFamily="34" charset="0"/>
              </a:rPr>
              <a:t>Schön, dass die Kinder hier spielen können. Zuhause gucken sie nur fern.“</a:t>
            </a:r>
          </a:p>
          <a:p>
            <a:pPr>
              <a:lnSpc>
                <a:spcPct val="170000"/>
              </a:lnSpc>
            </a:pPr>
            <a:r>
              <a:rPr lang="de-DE" altLang="de-DE" sz="8000" dirty="0">
                <a:latin typeface="Verdana" pitchFamily="34" charset="0"/>
              </a:rPr>
              <a:t>Bei einem Zeltlager fällt ein Kind auf, das nicht ausreichende Bekleidung mit hat. </a:t>
            </a:r>
          </a:p>
          <a:p>
            <a:pPr>
              <a:lnSpc>
                <a:spcPct val="170000"/>
              </a:lnSpc>
            </a:pPr>
            <a:r>
              <a:rPr lang="de-DE" altLang="de-DE" sz="8000" dirty="0">
                <a:latin typeface="Verdana" pitchFamily="34" charset="0"/>
              </a:rPr>
              <a:t>Ein Junge kommt zum Unterricht auch im Winter immer im T-Shirt und dünner Jacke. Er ist still und zurückhaltend. Bei der Freizeit hat er nur ein Paar Gummistiefel. Er wird aufgrund seines Äußeren oft von den anderen geärgert</a:t>
            </a:r>
            <a:r>
              <a:rPr lang="de-DE" altLang="de-DE" sz="8000" dirty="0"/>
              <a:t>.</a:t>
            </a:r>
          </a:p>
          <a:p>
            <a:pPr>
              <a:lnSpc>
                <a:spcPct val="80000"/>
              </a:lnSpc>
              <a:buNone/>
            </a:pPr>
            <a:endParaRPr lang="de-DE" altLang="de-DE" dirty="0"/>
          </a:p>
          <a:p>
            <a:pPr>
              <a:lnSpc>
                <a:spcPct val="80000"/>
              </a:lnSpc>
              <a:buNone/>
            </a:pPr>
            <a:endParaRPr lang="de-DE" altLang="de-DE" dirty="0"/>
          </a:p>
          <a:p>
            <a:pPr>
              <a:lnSpc>
                <a:spcPct val="80000"/>
              </a:lnSpc>
              <a:buNone/>
            </a:pPr>
            <a:endParaRPr lang="de-DE" altLang="de-DE" dirty="0"/>
          </a:p>
          <a:p>
            <a:pPr>
              <a:lnSpc>
                <a:spcPct val="80000"/>
              </a:lnSpc>
              <a:buNone/>
            </a:pPr>
            <a:endParaRPr lang="de-DE" altLang="de-DE" dirty="0"/>
          </a:p>
          <a:p>
            <a:pPr>
              <a:lnSpc>
                <a:spcPct val="80000"/>
              </a:lnSpc>
              <a:buNone/>
            </a:pPr>
            <a:endParaRPr lang="de-DE" altLang="de-DE" sz="5600" dirty="0">
              <a:latin typeface="Verdana" pitchFamily="34" charset="0"/>
            </a:endParaRPr>
          </a:p>
          <a:p>
            <a:pPr>
              <a:lnSpc>
                <a:spcPct val="80000"/>
              </a:lnSpc>
              <a:buNone/>
            </a:pPr>
            <a:r>
              <a:rPr lang="de-DE" altLang="de-DE" sz="6400" dirty="0" smtClean="0">
                <a:latin typeface="Verdana" pitchFamily="34" charset="0"/>
              </a:rPr>
              <a:t>Abschlussgespräch: Was </a:t>
            </a:r>
            <a:r>
              <a:rPr lang="de-DE" altLang="de-DE" sz="6400" dirty="0">
                <a:latin typeface="Verdana" pitchFamily="34" charset="0"/>
              </a:rPr>
              <a:t>löst das bei dir aus</a:t>
            </a:r>
            <a:r>
              <a:rPr lang="de-DE" altLang="de-DE" sz="6400" dirty="0" smtClean="0">
                <a:latin typeface="Verdana" pitchFamily="34" charset="0"/>
              </a:rPr>
              <a:t>?</a:t>
            </a:r>
          </a:p>
          <a:p>
            <a:pPr>
              <a:lnSpc>
                <a:spcPct val="80000"/>
              </a:lnSpc>
              <a:buNone/>
            </a:pPr>
            <a:r>
              <a:rPr lang="de-DE" altLang="de-DE" sz="6400" dirty="0" smtClean="0">
                <a:latin typeface="Verdana" pitchFamily="34" charset="0"/>
              </a:rPr>
              <a:t>(</a:t>
            </a:r>
            <a:r>
              <a:rPr lang="de-DE" altLang="de-DE" sz="6400" dirty="0">
                <a:latin typeface="Verdana" pitchFamily="34" charset="0"/>
              </a:rPr>
              <a:t>Dazu einen </a:t>
            </a:r>
            <a:r>
              <a:rPr lang="de-DE" altLang="de-DE" sz="6400" dirty="0" err="1">
                <a:latin typeface="Verdana" pitchFamily="34" charset="0"/>
              </a:rPr>
              <a:t>Tesakreppstreifen</a:t>
            </a:r>
            <a:r>
              <a:rPr lang="de-DE" altLang="de-DE" sz="6400" dirty="0">
                <a:latin typeface="Verdana" pitchFamily="34" charset="0"/>
              </a:rPr>
              <a:t>)</a:t>
            </a:r>
          </a:p>
          <a:p>
            <a:pPr>
              <a:lnSpc>
                <a:spcPct val="80000"/>
              </a:lnSpc>
              <a:buNone/>
            </a:pPr>
            <a:endParaRPr lang="de-DE" altLang="de-DE" sz="5600" dirty="0">
              <a:latin typeface="Verdana" pitchFamily="34" charset="0"/>
            </a:endParaRPr>
          </a:p>
          <a:p>
            <a:pPr>
              <a:lnSpc>
                <a:spcPct val="80000"/>
              </a:lnSpc>
              <a:buNone/>
            </a:pPr>
            <a:endParaRPr lang="de-DE" altLang="de-DE" dirty="0"/>
          </a:p>
          <a:p>
            <a:endParaRPr lang="de-DE" dirty="0"/>
          </a:p>
        </p:txBody>
      </p:sp>
    </p:spTree>
    <p:extLst>
      <p:ext uri="{BB962C8B-B14F-4D97-AF65-F5344CB8AC3E}">
        <p14:creationId xmlns:p14="http://schemas.microsoft.com/office/powerpoint/2010/main" val="229301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72067" y="1772816"/>
            <a:ext cx="7408333" cy="4353347"/>
          </a:xfrm>
        </p:spPr>
        <p:txBody>
          <a:bodyPr/>
          <a:lstStyle/>
          <a:p>
            <a:pPr>
              <a:lnSpc>
                <a:spcPct val="90000"/>
              </a:lnSpc>
            </a:pPr>
            <a:r>
              <a:rPr lang="de-DE" altLang="de-DE" dirty="0" smtClean="0">
                <a:latin typeface="Verdana" pitchFamily="34" charset="0"/>
              </a:rPr>
              <a:t>Beobachtungen </a:t>
            </a:r>
            <a:r>
              <a:rPr lang="de-DE" altLang="de-DE" dirty="0">
                <a:latin typeface="Verdana" pitchFamily="34" charset="0"/>
              </a:rPr>
              <a:t>ernst nehmen</a:t>
            </a:r>
          </a:p>
          <a:p>
            <a:pPr>
              <a:lnSpc>
                <a:spcPct val="90000"/>
              </a:lnSpc>
            </a:pPr>
            <a:r>
              <a:rPr lang="de-DE" altLang="de-DE" dirty="0" smtClean="0">
                <a:latin typeface="Verdana" pitchFamily="34" charset="0"/>
              </a:rPr>
              <a:t>Beobachtungen </a:t>
            </a:r>
            <a:r>
              <a:rPr lang="de-DE" altLang="de-DE" dirty="0">
                <a:latin typeface="Verdana" pitchFamily="34" charset="0"/>
              </a:rPr>
              <a:t>im Leitungsteam besprechen</a:t>
            </a:r>
          </a:p>
          <a:p>
            <a:pPr>
              <a:lnSpc>
                <a:spcPct val="90000"/>
              </a:lnSpc>
            </a:pPr>
            <a:r>
              <a:rPr lang="de-DE" altLang="de-DE" dirty="0">
                <a:latin typeface="Verdana" pitchFamily="34" charset="0"/>
              </a:rPr>
              <a:t>Beobachtungen dokumentieren</a:t>
            </a:r>
          </a:p>
          <a:p>
            <a:pPr>
              <a:lnSpc>
                <a:spcPct val="90000"/>
              </a:lnSpc>
            </a:pPr>
            <a:r>
              <a:rPr lang="de-DE" altLang="de-DE" dirty="0">
                <a:latin typeface="Verdana" pitchFamily="34" charset="0"/>
              </a:rPr>
              <a:t>mit Bedacht handeln und </a:t>
            </a:r>
            <a:r>
              <a:rPr lang="de-DE" altLang="de-DE" u="sng" dirty="0">
                <a:latin typeface="Verdana" pitchFamily="34" charset="0"/>
              </a:rPr>
              <a:t>nicht allein</a:t>
            </a:r>
            <a:endParaRPr lang="de-DE" altLang="de-DE" dirty="0">
              <a:latin typeface="Verdana" pitchFamily="34" charset="0"/>
            </a:endParaRPr>
          </a:p>
          <a:p>
            <a:pPr>
              <a:lnSpc>
                <a:spcPct val="90000"/>
              </a:lnSpc>
            </a:pPr>
            <a:r>
              <a:rPr lang="de-DE" altLang="de-DE" dirty="0">
                <a:latin typeface="Verdana" pitchFamily="34" charset="0"/>
              </a:rPr>
              <a:t>Unterstützung holen, Hauptberufliche, </a:t>
            </a:r>
            <a:r>
              <a:rPr lang="de-DE" altLang="de-DE" dirty="0" smtClean="0">
                <a:latin typeface="Verdana" pitchFamily="34" charset="0"/>
              </a:rPr>
              <a:t>Fachkräfte miteinbeziehen</a:t>
            </a:r>
            <a:endParaRPr lang="de-DE" altLang="de-DE" dirty="0">
              <a:latin typeface="Verdana" pitchFamily="34" charset="0"/>
            </a:endParaRPr>
          </a:p>
          <a:p>
            <a:pPr>
              <a:lnSpc>
                <a:spcPct val="90000"/>
              </a:lnSpc>
            </a:pPr>
            <a:r>
              <a:rPr lang="de-DE" altLang="de-DE" dirty="0">
                <a:latin typeface="Verdana" pitchFamily="34" charset="0"/>
              </a:rPr>
              <a:t>auf sich selbst achten</a:t>
            </a:r>
          </a:p>
          <a:p>
            <a:pPr>
              <a:lnSpc>
                <a:spcPct val="90000"/>
              </a:lnSpc>
            </a:pPr>
            <a:r>
              <a:rPr lang="de-DE" altLang="de-DE" dirty="0">
                <a:latin typeface="Verdana" pitchFamily="34" charset="0"/>
              </a:rPr>
              <a:t>ggf. Gesprächsbereitschaft signalisieren</a:t>
            </a:r>
            <a:endParaRPr lang="de-DE" altLang="de-DE" u="sng" dirty="0">
              <a:latin typeface="Verdana" pitchFamily="34" charset="0"/>
            </a:endParaRPr>
          </a:p>
          <a:p>
            <a:pPr>
              <a:lnSpc>
                <a:spcPct val="90000"/>
              </a:lnSpc>
            </a:pPr>
            <a:r>
              <a:rPr lang="de-DE" altLang="de-DE" dirty="0" smtClean="0">
                <a:latin typeface="Verdana" pitchFamily="34" charset="0"/>
              </a:rPr>
              <a:t>Mögl. Betroffene </a:t>
            </a:r>
            <a:r>
              <a:rPr lang="de-DE" altLang="de-DE" u="sng" dirty="0" smtClean="0">
                <a:latin typeface="Verdana" pitchFamily="34" charset="0"/>
              </a:rPr>
              <a:t>nicht</a:t>
            </a:r>
            <a:r>
              <a:rPr lang="de-DE" altLang="de-DE" dirty="0" smtClean="0">
                <a:latin typeface="Verdana" pitchFamily="34" charset="0"/>
              </a:rPr>
              <a:t> </a:t>
            </a:r>
            <a:r>
              <a:rPr lang="de-DE" altLang="de-DE" dirty="0">
                <a:latin typeface="Verdana" pitchFamily="34" charset="0"/>
              </a:rPr>
              <a:t>bedrängen</a:t>
            </a:r>
            <a:endParaRPr lang="de-DE" altLang="de-DE" u="sng" dirty="0">
              <a:latin typeface="Verdana" pitchFamily="34" charset="0"/>
            </a:endParaRPr>
          </a:p>
          <a:p>
            <a:pPr>
              <a:lnSpc>
                <a:spcPct val="90000"/>
              </a:lnSpc>
            </a:pPr>
            <a:r>
              <a:rPr lang="de-DE" altLang="de-DE" u="sng" dirty="0">
                <a:latin typeface="Verdana" pitchFamily="34" charset="0"/>
              </a:rPr>
              <a:t>keine</a:t>
            </a:r>
            <a:r>
              <a:rPr lang="de-DE" altLang="de-DE" dirty="0">
                <a:latin typeface="Verdana" pitchFamily="34" charset="0"/>
              </a:rPr>
              <a:t> Sonderbehandlung</a:t>
            </a:r>
          </a:p>
          <a:p>
            <a:endParaRPr lang="de-DE" dirty="0"/>
          </a:p>
        </p:txBody>
      </p:sp>
      <p:sp>
        <p:nvSpPr>
          <p:cNvPr id="3" name="Titel 2"/>
          <p:cNvSpPr>
            <a:spLocks noGrp="1"/>
          </p:cNvSpPr>
          <p:nvPr>
            <p:ph type="title"/>
          </p:nvPr>
        </p:nvSpPr>
        <p:spPr>
          <a:xfrm>
            <a:off x="179512" y="260648"/>
            <a:ext cx="8784976" cy="1330408"/>
          </a:xfrm>
        </p:spPr>
        <p:txBody>
          <a:bodyPr>
            <a:normAutofit fontScale="90000"/>
          </a:bodyPr>
          <a:lstStyle/>
          <a:p>
            <a:r>
              <a:rPr lang="de-DE" altLang="de-DE" b="1" dirty="0">
                <a:latin typeface="Verdana" pitchFamily="34" charset="0"/>
              </a:rPr>
              <a:t>Leitgedanken für </a:t>
            </a:r>
            <a:r>
              <a:rPr lang="de-DE" altLang="de-DE" b="1" dirty="0" smtClean="0">
                <a:latin typeface="Verdana" pitchFamily="34" charset="0"/>
              </a:rPr>
              <a:t>Gruppenleiter</a:t>
            </a:r>
            <a:endParaRPr lang="de-DE" dirty="0"/>
          </a:p>
        </p:txBody>
      </p:sp>
    </p:spTree>
    <p:extLst>
      <p:ext uri="{BB962C8B-B14F-4D97-AF65-F5344CB8AC3E}">
        <p14:creationId xmlns:p14="http://schemas.microsoft.com/office/powerpoint/2010/main" val="879216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72067" y="1628800"/>
            <a:ext cx="7408333" cy="4497363"/>
          </a:xfrm>
        </p:spPr>
        <p:txBody>
          <a:bodyPr/>
          <a:lstStyle/>
          <a:p>
            <a:r>
              <a:rPr lang="de-DE" dirty="0" smtClean="0"/>
              <a:t>Caritas Erziehungs- und Familienberatung Kerpen</a:t>
            </a:r>
          </a:p>
          <a:p>
            <a:pPr marL="301943" lvl="1" indent="0">
              <a:buNone/>
            </a:pPr>
            <a:r>
              <a:rPr lang="de-DE" dirty="0" smtClean="0"/>
              <a:t>Erfahrungen in den Bereichen: Begleitung und Beratung von Familien, Zusammenarbeit  mit Einrichtungen in der Kinder- und Jugendhilfe, Schulen und weitere</a:t>
            </a:r>
          </a:p>
          <a:p>
            <a:endParaRPr lang="de-DE" dirty="0"/>
          </a:p>
          <a:p>
            <a:pPr marL="0" indent="0">
              <a:buNone/>
            </a:pPr>
            <a:r>
              <a:rPr lang="de-DE" dirty="0" smtClean="0"/>
              <a:t>gesetzlichen Grundlagen im Bereich Kindeswohl:</a:t>
            </a:r>
          </a:p>
          <a:p>
            <a:r>
              <a:rPr lang="de-DE" dirty="0" smtClean="0"/>
              <a:t>§ 1631 BGB Recht des Kindes</a:t>
            </a:r>
          </a:p>
          <a:p>
            <a:r>
              <a:rPr lang="de-DE" dirty="0" smtClean="0"/>
              <a:t>§ 1666 BGB</a:t>
            </a:r>
          </a:p>
          <a:p>
            <a:r>
              <a:rPr lang="de-DE" dirty="0" smtClean="0"/>
              <a:t>§8a SGBVIII Schutz bei Kindeswohlgefährdung</a:t>
            </a:r>
            <a:endParaRPr lang="de-DE" dirty="0"/>
          </a:p>
          <a:p>
            <a:endParaRPr lang="de-DE" dirty="0"/>
          </a:p>
        </p:txBody>
      </p:sp>
      <p:sp>
        <p:nvSpPr>
          <p:cNvPr id="3" name="Titel 2"/>
          <p:cNvSpPr>
            <a:spLocks noGrp="1"/>
          </p:cNvSpPr>
          <p:nvPr>
            <p:ph type="title"/>
          </p:nvPr>
        </p:nvSpPr>
        <p:spPr/>
        <p:txBody>
          <a:bodyPr/>
          <a:lstStyle/>
          <a:p>
            <a:r>
              <a:rPr lang="de-DE" dirty="0" smtClean="0"/>
              <a:t>Zu den Personen und Aufgaben: </a:t>
            </a:r>
            <a:endParaRPr lang="de-DE" dirty="0"/>
          </a:p>
        </p:txBody>
      </p:sp>
    </p:spTree>
    <p:extLst>
      <p:ext uri="{BB962C8B-B14F-4D97-AF65-F5344CB8AC3E}">
        <p14:creationId xmlns:p14="http://schemas.microsoft.com/office/powerpoint/2010/main" val="2180534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72067" y="1412776"/>
            <a:ext cx="7408333" cy="4713387"/>
          </a:xfrm>
        </p:spPr>
        <p:txBody>
          <a:bodyPr>
            <a:normAutofit/>
          </a:bodyPr>
          <a:lstStyle/>
          <a:p>
            <a:pPr algn="just"/>
            <a:r>
              <a:rPr lang="de-DE" altLang="de-DE" dirty="0">
                <a:latin typeface="Verdana" pitchFamily="34" charset="0"/>
              </a:rPr>
              <a:t>Die angehenden </a:t>
            </a:r>
            <a:r>
              <a:rPr lang="de-DE" altLang="de-DE" dirty="0" err="1" smtClean="0">
                <a:latin typeface="Verdana" pitchFamily="34" charset="0"/>
              </a:rPr>
              <a:t>Juleicabesitzer</a:t>
            </a:r>
            <a:r>
              <a:rPr lang="de-DE" altLang="de-DE" dirty="0" smtClean="0">
                <a:latin typeface="Verdana" pitchFamily="34" charset="0"/>
              </a:rPr>
              <a:t> </a:t>
            </a:r>
            <a:r>
              <a:rPr lang="de-DE" altLang="de-DE" dirty="0">
                <a:latin typeface="Verdana" pitchFamily="34" charset="0"/>
              </a:rPr>
              <a:t>werden darin geschult, wie sie Fälle erkennen und reagieren können. </a:t>
            </a:r>
            <a:r>
              <a:rPr lang="de-DE" altLang="de-DE" dirty="0" smtClean="0">
                <a:latin typeface="Verdana" pitchFamily="34" charset="0"/>
              </a:rPr>
              <a:t> Dazu </a:t>
            </a:r>
            <a:r>
              <a:rPr lang="de-DE" altLang="de-DE" dirty="0">
                <a:latin typeface="Verdana" pitchFamily="34" charset="0"/>
              </a:rPr>
              <a:t>werden </a:t>
            </a:r>
            <a:r>
              <a:rPr lang="de-DE" altLang="de-DE" dirty="0" smtClean="0">
                <a:latin typeface="Verdana" pitchFamily="34" charset="0"/>
              </a:rPr>
              <a:t>Fallbeispiele </a:t>
            </a:r>
            <a:r>
              <a:rPr lang="de-DE" altLang="de-DE" dirty="0">
                <a:latin typeface="Verdana" pitchFamily="34" charset="0"/>
              </a:rPr>
              <a:t>in </a:t>
            </a:r>
            <a:r>
              <a:rPr lang="de-DE" altLang="de-DE" dirty="0" smtClean="0">
                <a:latin typeface="Verdana" pitchFamily="34" charset="0"/>
              </a:rPr>
              <a:t>Kleingruppenarbeit</a:t>
            </a:r>
            <a:r>
              <a:rPr lang="de-DE" altLang="de-DE" dirty="0">
                <a:latin typeface="Verdana" pitchFamily="34" charset="0"/>
              </a:rPr>
              <a:t> </a:t>
            </a:r>
            <a:r>
              <a:rPr lang="de-DE" altLang="de-DE" dirty="0" smtClean="0">
                <a:latin typeface="Verdana" pitchFamily="34" charset="0"/>
              </a:rPr>
              <a:t>mit folgenden </a:t>
            </a:r>
            <a:r>
              <a:rPr lang="de-DE" altLang="de-DE" dirty="0">
                <a:latin typeface="Verdana" pitchFamily="34" charset="0"/>
              </a:rPr>
              <a:t>Fragestellungen besprochen: </a:t>
            </a:r>
            <a:endParaRPr lang="de-DE" altLang="de-DE" dirty="0" smtClean="0">
              <a:latin typeface="Verdana" pitchFamily="34" charset="0"/>
            </a:endParaRPr>
          </a:p>
          <a:p>
            <a:r>
              <a:rPr lang="de-DE" altLang="de-DE" dirty="0" smtClean="0">
                <a:latin typeface="Verdana" pitchFamily="34" charset="0"/>
              </a:rPr>
              <a:t> Was denke/ fühle ich ?              </a:t>
            </a:r>
          </a:p>
          <a:p>
            <a:r>
              <a:rPr lang="de-DE" altLang="de-DE" dirty="0" smtClean="0">
                <a:latin typeface="Verdana" pitchFamily="34" charset="0"/>
              </a:rPr>
              <a:t> Wie gehe ich damit um?</a:t>
            </a:r>
          </a:p>
          <a:p>
            <a:endParaRPr lang="de-DE" dirty="0">
              <a:latin typeface="Verdana" pitchFamily="34" charset="0"/>
            </a:endParaRPr>
          </a:p>
          <a:p>
            <a:r>
              <a:rPr lang="de-DE" sz="1400" dirty="0" smtClean="0">
                <a:latin typeface="Verdana" pitchFamily="34" charset="0"/>
              </a:rPr>
              <a:t>Kleingruppen bilden,</a:t>
            </a:r>
          </a:p>
          <a:p>
            <a:r>
              <a:rPr lang="de-DE" sz="1400" dirty="0" smtClean="0">
                <a:latin typeface="Verdana" pitchFamily="34" charset="0"/>
              </a:rPr>
              <a:t>Austeilen der Fallbeispiele </a:t>
            </a:r>
          </a:p>
          <a:p>
            <a:r>
              <a:rPr lang="de-DE" sz="1400" dirty="0" smtClean="0">
                <a:latin typeface="Verdana" pitchFamily="34" charset="0"/>
              </a:rPr>
              <a:t>Handlungswege der Gruppe auf Flipchart erarbeiten</a:t>
            </a:r>
            <a:endParaRPr lang="de-DE" sz="1400" dirty="0"/>
          </a:p>
        </p:txBody>
      </p:sp>
      <p:sp>
        <p:nvSpPr>
          <p:cNvPr id="3" name="Titel 2"/>
          <p:cNvSpPr>
            <a:spLocks noGrp="1"/>
          </p:cNvSpPr>
          <p:nvPr>
            <p:ph type="title"/>
          </p:nvPr>
        </p:nvSpPr>
        <p:spPr>
          <a:xfrm>
            <a:off x="179512" y="338328"/>
            <a:ext cx="8712968" cy="1074448"/>
          </a:xfrm>
        </p:spPr>
        <p:txBody>
          <a:bodyPr>
            <a:normAutofit fontScale="90000"/>
          </a:bodyPr>
          <a:lstStyle/>
          <a:p>
            <a:r>
              <a:rPr lang="de-DE" altLang="de-DE" dirty="0">
                <a:solidFill>
                  <a:schemeClr val="tx2"/>
                </a:solidFill>
                <a:latin typeface="Verdana" pitchFamily="34" charset="0"/>
              </a:rPr>
              <a:t>Erkennen – Beurteilen – Handeln</a:t>
            </a:r>
            <a:endParaRPr lang="de-DE" dirty="0"/>
          </a:p>
        </p:txBody>
      </p:sp>
    </p:spTree>
    <p:extLst>
      <p:ext uri="{BB962C8B-B14F-4D97-AF65-F5344CB8AC3E}">
        <p14:creationId xmlns:p14="http://schemas.microsoft.com/office/powerpoint/2010/main" val="28342989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72067" y="1412776"/>
            <a:ext cx="7408333" cy="4713387"/>
          </a:xfrm>
        </p:spPr>
        <p:txBody>
          <a:bodyPr>
            <a:normAutofit lnSpcReduction="10000"/>
          </a:bodyPr>
          <a:lstStyle/>
          <a:p>
            <a:r>
              <a:rPr lang="de-DE" altLang="de-DE" sz="3300" smtClean="0">
                <a:latin typeface="Verdana" pitchFamily="34" charset="0"/>
              </a:rPr>
              <a:t>Selbstreflexion</a:t>
            </a:r>
            <a:r>
              <a:rPr lang="de-DE" altLang="de-DE" sz="3300">
                <a:latin typeface="Verdana" pitchFamily="34" charset="0"/>
              </a:rPr>
              <a:t> </a:t>
            </a:r>
            <a:r>
              <a:rPr lang="de-DE" altLang="de-DE" sz="3300" dirty="0">
                <a:latin typeface="Verdana" pitchFamily="34" charset="0"/>
              </a:rPr>
              <a:t>z</a:t>
            </a:r>
            <a:r>
              <a:rPr lang="de-DE" altLang="de-DE" sz="3300" smtClean="0">
                <a:latin typeface="Verdana" pitchFamily="34" charset="0"/>
              </a:rPr>
              <a:t>u </a:t>
            </a:r>
            <a:r>
              <a:rPr lang="de-DE" altLang="de-DE" sz="3300" dirty="0" smtClean="0">
                <a:latin typeface="Verdana" pitchFamily="34" charset="0"/>
              </a:rPr>
              <a:t>den Fallbeispielen:</a:t>
            </a:r>
            <a:endParaRPr lang="de-DE" altLang="de-DE" sz="3300" dirty="0">
              <a:latin typeface="Verdana" pitchFamily="34" charset="0"/>
            </a:endParaRPr>
          </a:p>
          <a:p>
            <a:r>
              <a:rPr lang="de-DE" altLang="de-DE" dirty="0">
                <a:latin typeface="Verdana" pitchFamily="34" charset="0"/>
              </a:rPr>
              <a:t>- Woran erinnert dich das? </a:t>
            </a:r>
          </a:p>
          <a:p>
            <a:r>
              <a:rPr lang="de-DE" altLang="de-DE" dirty="0">
                <a:latin typeface="Verdana" pitchFamily="34" charset="0"/>
              </a:rPr>
              <a:t>- Wie geht es dir damit?</a:t>
            </a:r>
          </a:p>
          <a:p>
            <a:pPr marL="0" indent="0">
              <a:buNone/>
            </a:pPr>
            <a:endParaRPr lang="de-DE" altLang="de-DE" dirty="0">
              <a:latin typeface="Verdana" pitchFamily="34" charset="0"/>
            </a:endParaRPr>
          </a:p>
          <a:p>
            <a:r>
              <a:rPr lang="de-DE" altLang="de-DE" sz="3300" dirty="0">
                <a:latin typeface="Verdana" pitchFamily="34" charset="0"/>
              </a:rPr>
              <a:t>Handlungsschritte anhand der Fallbeispiele erarbeiten:</a:t>
            </a:r>
          </a:p>
          <a:p>
            <a:pPr>
              <a:buFontTx/>
              <a:buChar char="-"/>
            </a:pPr>
            <a:r>
              <a:rPr lang="de-DE" altLang="de-DE" dirty="0" smtClean="0">
                <a:latin typeface="Verdana" pitchFamily="34" charset="0"/>
              </a:rPr>
              <a:t>was </a:t>
            </a:r>
            <a:r>
              <a:rPr lang="de-DE" altLang="de-DE" dirty="0">
                <a:latin typeface="Verdana" pitchFamily="34" charset="0"/>
              </a:rPr>
              <a:t>kann die Situation bedeuten</a:t>
            </a:r>
            <a:r>
              <a:rPr lang="de-DE" altLang="de-DE" dirty="0" smtClean="0">
                <a:latin typeface="Verdana" pitchFamily="34" charset="0"/>
              </a:rPr>
              <a:t>?</a:t>
            </a:r>
            <a:endParaRPr lang="de-DE" altLang="de-DE" dirty="0">
              <a:latin typeface="Verdana" pitchFamily="34" charset="0"/>
            </a:endParaRPr>
          </a:p>
          <a:p>
            <a:pPr>
              <a:buFontTx/>
              <a:buChar char="-"/>
            </a:pPr>
            <a:r>
              <a:rPr lang="de-DE" altLang="de-DE" dirty="0" smtClean="0">
                <a:latin typeface="Verdana" pitchFamily="34" charset="0"/>
              </a:rPr>
              <a:t>Beobachtungen </a:t>
            </a:r>
          </a:p>
          <a:p>
            <a:pPr>
              <a:buFontTx/>
              <a:buChar char="-"/>
            </a:pPr>
            <a:r>
              <a:rPr lang="de-DE" altLang="de-DE" dirty="0" smtClean="0">
                <a:latin typeface="Verdana" pitchFamily="34" charset="0"/>
              </a:rPr>
              <a:t>Diskretion</a:t>
            </a:r>
            <a:r>
              <a:rPr lang="de-DE" altLang="de-DE" dirty="0">
                <a:latin typeface="Verdana" pitchFamily="34" charset="0"/>
              </a:rPr>
              <a:t>/ </a:t>
            </a:r>
            <a:r>
              <a:rPr lang="de-DE" altLang="de-DE" dirty="0" smtClean="0">
                <a:latin typeface="Verdana" pitchFamily="34" charset="0"/>
              </a:rPr>
              <a:t>Schweigepflicht</a:t>
            </a:r>
            <a:endParaRPr lang="de-DE" altLang="de-DE" dirty="0">
              <a:latin typeface="Verdana" pitchFamily="34" charset="0"/>
            </a:endParaRPr>
          </a:p>
          <a:p>
            <a:endParaRPr lang="de-DE" dirty="0"/>
          </a:p>
        </p:txBody>
      </p:sp>
      <p:sp>
        <p:nvSpPr>
          <p:cNvPr id="3" name="Titel 2"/>
          <p:cNvSpPr>
            <a:spLocks noGrp="1"/>
          </p:cNvSpPr>
          <p:nvPr>
            <p:ph type="title"/>
          </p:nvPr>
        </p:nvSpPr>
        <p:spPr>
          <a:xfrm>
            <a:off x="251520" y="338328"/>
            <a:ext cx="8640960" cy="858424"/>
          </a:xfrm>
        </p:spPr>
        <p:txBody>
          <a:bodyPr>
            <a:normAutofit fontScale="90000"/>
          </a:bodyPr>
          <a:lstStyle/>
          <a:p>
            <a:r>
              <a:rPr lang="de-DE" dirty="0" smtClean="0"/>
              <a:t>Selbstreflexion und Handlungsschritte</a:t>
            </a:r>
            <a:endParaRPr lang="de-DE" dirty="0"/>
          </a:p>
        </p:txBody>
      </p:sp>
    </p:spTree>
    <p:extLst>
      <p:ext uri="{BB962C8B-B14F-4D97-AF65-F5344CB8AC3E}">
        <p14:creationId xmlns:p14="http://schemas.microsoft.com/office/powerpoint/2010/main" val="28386243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Noch Fragen ??</a:t>
            </a:r>
            <a:endParaRPr lang="de-DE"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5776" y="1988840"/>
            <a:ext cx="3960440"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0783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99592" y="2420888"/>
            <a:ext cx="7408333" cy="1728193"/>
          </a:xfrm>
        </p:spPr>
        <p:txBody>
          <a:bodyPr/>
          <a:lstStyle/>
          <a:p>
            <a:pPr marL="0" indent="0" algn="ctr">
              <a:buNone/>
            </a:pPr>
            <a:r>
              <a:rPr lang="de-DE" dirty="0"/>
              <a:t> </a:t>
            </a:r>
            <a:r>
              <a:rPr lang="de-DE" dirty="0" smtClean="0"/>
              <a:t>Alle Gute!</a:t>
            </a:r>
            <a:endParaRPr lang="de-DE" dirty="0"/>
          </a:p>
        </p:txBody>
      </p:sp>
      <p:sp>
        <p:nvSpPr>
          <p:cNvPr id="3" name="Titel 2"/>
          <p:cNvSpPr>
            <a:spLocks noGrp="1"/>
          </p:cNvSpPr>
          <p:nvPr>
            <p:ph type="title"/>
          </p:nvPr>
        </p:nvSpPr>
        <p:spPr>
          <a:xfrm>
            <a:off x="395536" y="620688"/>
            <a:ext cx="8229600" cy="1684776"/>
          </a:xfrm>
        </p:spPr>
        <p:txBody>
          <a:bodyPr>
            <a:normAutofit/>
          </a:bodyPr>
          <a:lstStyle/>
          <a:p>
            <a:r>
              <a:rPr lang="de-DE" dirty="0" smtClean="0"/>
              <a:t>Vielen Dank für eure Aufmerksamkeit und Mitarbeit</a:t>
            </a:r>
            <a:endParaRPr lang="de-D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040429"/>
            <a:ext cx="3960440" cy="27648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3234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72067" y="1844825"/>
            <a:ext cx="7408333" cy="3888432"/>
          </a:xfrm>
        </p:spPr>
        <p:txBody>
          <a:bodyPr>
            <a:noAutofit/>
          </a:bodyPr>
          <a:lstStyle/>
          <a:p>
            <a:r>
              <a:rPr lang="de-DE" sz="2800" dirty="0"/>
              <a:t>Recht des </a:t>
            </a:r>
            <a:r>
              <a:rPr lang="de-DE" sz="2800" dirty="0" smtClean="0"/>
              <a:t>Kindes:</a:t>
            </a:r>
            <a:endParaRPr lang="de-DE" sz="2800" dirty="0"/>
          </a:p>
          <a:p>
            <a:pPr marL="0" indent="0">
              <a:buNone/>
            </a:pPr>
            <a:endParaRPr lang="de-DE" sz="2800" dirty="0" smtClean="0"/>
          </a:p>
          <a:p>
            <a:pPr marL="0" indent="0">
              <a:buNone/>
            </a:pPr>
            <a:r>
              <a:rPr lang="de-DE" sz="2800" dirty="0" smtClean="0"/>
              <a:t>Kinder </a:t>
            </a:r>
            <a:r>
              <a:rPr lang="de-DE" sz="2800" dirty="0"/>
              <a:t>haben ein Recht auf gewaltfreie Erziehung.</a:t>
            </a:r>
          </a:p>
          <a:p>
            <a:pPr marL="0" indent="0">
              <a:buNone/>
            </a:pPr>
            <a:r>
              <a:rPr lang="de-DE" sz="2800" dirty="0"/>
              <a:t>Körperliche Bestrafungen, seelische </a:t>
            </a:r>
            <a:r>
              <a:rPr lang="de-DE" sz="2800" dirty="0" smtClean="0"/>
              <a:t>Verletzungen und </a:t>
            </a:r>
            <a:r>
              <a:rPr lang="de-DE" sz="2800" dirty="0"/>
              <a:t>andere entwürdigende Maßnahmen </a:t>
            </a:r>
            <a:r>
              <a:rPr lang="de-DE" sz="2800" dirty="0" smtClean="0"/>
              <a:t>sind unzulässig.</a:t>
            </a:r>
            <a:endParaRPr lang="de-DE" sz="2800" dirty="0"/>
          </a:p>
        </p:txBody>
      </p:sp>
      <p:sp>
        <p:nvSpPr>
          <p:cNvPr id="3" name="Titel 2"/>
          <p:cNvSpPr>
            <a:spLocks noGrp="1"/>
          </p:cNvSpPr>
          <p:nvPr>
            <p:ph type="title"/>
          </p:nvPr>
        </p:nvSpPr>
        <p:spPr/>
        <p:txBody>
          <a:bodyPr>
            <a:normAutofit/>
          </a:bodyPr>
          <a:lstStyle/>
          <a:p>
            <a:r>
              <a:rPr lang="de-DE" dirty="0"/>
              <a:t>§1631, Abs. 2 </a:t>
            </a:r>
            <a:r>
              <a:rPr lang="de-DE" dirty="0" smtClean="0"/>
              <a:t>BGB</a:t>
            </a:r>
            <a:endParaRPr lang="de-DE" dirty="0"/>
          </a:p>
        </p:txBody>
      </p:sp>
    </p:spTree>
    <p:extLst>
      <p:ext uri="{BB962C8B-B14F-4D97-AF65-F5344CB8AC3E}">
        <p14:creationId xmlns:p14="http://schemas.microsoft.com/office/powerpoint/2010/main" val="3740167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67544" y="1124744"/>
            <a:ext cx="8424936" cy="4929411"/>
          </a:xfrm>
        </p:spPr>
        <p:txBody>
          <a:bodyPr>
            <a:noAutofit/>
          </a:bodyPr>
          <a:lstStyle/>
          <a:p>
            <a:r>
              <a:rPr lang="de-DE" sz="2800" b="1" dirty="0" smtClean="0"/>
              <a:t>Gefährdung </a:t>
            </a:r>
            <a:r>
              <a:rPr lang="de-DE" sz="2800" b="1" dirty="0"/>
              <a:t>des </a:t>
            </a:r>
            <a:r>
              <a:rPr lang="de-DE" sz="2800" b="1" dirty="0" smtClean="0"/>
              <a:t>Kindeswohls</a:t>
            </a:r>
          </a:p>
          <a:p>
            <a:r>
              <a:rPr lang="de-DE" sz="2800" dirty="0" smtClean="0"/>
              <a:t>Wird </a:t>
            </a:r>
            <a:r>
              <a:rPr lang="de-DE" sz="2800" dirty="0"/>
              <a:t>das </a:t>
            </a:r>
            <a:r>
              <a:rPr lang="de-DE" sz="2800" u="sng" dirty="0"/>
              <a:t>körperliche, geistige oder seelische </a:t>
            </a:r>
            <a:r>
              <a:rPr lang="de-DE" sz="2800" dirty="0"/>
              <a:t>Wohl des Kindes durch missbräuchliche Ausübung der elterlichen Sorge, durch Vernachlässigung des Kindes, durch unverschuldetes Versagen der Eltern oder durch das Verhalten eines Dritten gefährdet, so hat das Familiengericht, wenn die Eltern nicht gewillt oder nicht in der Lage sind, die Gefahr abzuwenden, die zur Abwendung der Gefahr erforderlichen </a:t>
            </a:r>
            <a:r>
              <a:rPr lang="de-DE" sz="2800" dirty="0" smtClean="0"/>
              <a:t>Maß-nahmen </a:t>
            </a:r>
            <a:r>
              <a:rPr lang="de-DE" sz="2800" dirty="0"/>
              <a:t>zu treffen. Das Gericht kann auch </a:t>
            </a:r>
            <a:r>
              <a:rPr lang="de-DE" sz="2800" dirty="0" smtClean="0"/>
              <a:t>Maß-nahmen </a:t>
            </a:r>
            <a:r>
              <a:rPr lang="de-DE" sz="2800" dirty="0"/>
              <a:t>mit Wirkung gegen einen Dritten treffen.</a:t>
            </a:r>
          </a:p>
        </p:txBody>
      </p:sp>
      <p:sp>
        <p:nvSpPr>
          <p:cNvPr id="3" name="Titel 2"/>
          <p:cNvSpPr>
            <a:spLocks noGrp="1"/>
          </p:cNvSpPr>
          <p:nvPr>
            <p:ph type="title"/>
          </p:nvPr>
        </p:nvSpPr>
        <p:spPr>
          <a:xfrm>
            <a:off x="457200" y="188640"/>
            <a:ext cx="8229600" cy="936104"/>
          </a:xfrm>
        </p:spPr>
        <p:txBody>
          <a:bodyPr/>
          <a:lstStyle/>
          <a:p>
            <a:r>
              <a:rPr lang="de-DE" dirty="0"/>
              <a:t>§ 1666 Abs. </a:t>
            </a:r>
            <a:r>
              <a:rPr lang="de-DE" dirty="0" smtClean="0"/>
              <a:t>1 BGB</a:t>
            </a:r>
            <a:endParaRPr lang="de-DE" dirty="0"/>
          </a:p>
        </p:txBody>
      </p:sp>
    </p:spTree>
    <p:extLst>
      <p:ext uri="{BB962C8B-B14F-4D97-AF65-F5344CB8AC3E}">
        <p14:creationId xmlns:p14="http://schemas.microsoft.com/office/powerpoint/2010/main" val="521396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512" y="1484784"/>
            <a:ext cx="8712967" cy="2448272"/>
          </a:xfrm>
        </p:spPr>
        <p:txBody>
          <a:bodyPr>
            <a:noAutofit/>
          </a:bodyPr>
          <a:lstStyle/>
          <a:p>
            <a:r>
              <a:rPr lang="de-DE" sz="1800" dirty="0" smtClean="0"/>
              <a:t>(</a:t>
            </a:r>
            <a:r>
              <a:rPr lang="de-DE" sz="1800" dirty="0"/>
              <a:t>1) Werden dem Jugendamt gewichtige Anhaltspunkte für die Gefährdung des Wohls eines Kindes oder Jugendlichen bekannt, so hat es das Gefährdungsrisiko im Zusammenwirken mehrerer Fachkräfte abzuschätzen. Dabei sind die Personensorgeberechtigten sowie das Kind oder der Jugendliche einzubeziehen, soweit hierdurch der wirksame Schutz des Kindes oder des Jugendlichen nicht in Frage gestellt wird. Hält das Jugendamt zur Abwendung der Gefährdung die Gewährung von Hilfen für geeignet und notwendig, so hat es diese den Personensorgeberechtigten oder den Erziehungsberechtigten anzubieten.</a:t>
            </a:r>
            <a:br>
              <a:rPr lang="de-DE" sz="1800" dirty="0"/>
            </a:br>
            <a:endParaRPr lang="de-DE" sz="1800" dirty="0"/>
          </a:p>
        </p:txBody>
      </p:sp>
      <p:sp>
        <p:nvSpPr>
          <p:cNvPr id="3" name="Titel 2"/>
          <p:cNvSpPr>
            <a:spLocks noGrp="1"/>
          </p:cNvSpPr>
          <p:nvPr>
            <p:ph type="title"/>
          </p:nvPr>
        </p:nvSpPr>
        <p:spPr>
          <a:xfrm>
            <a:off x="179512" y="116632"/>
            <a:ext cx="8712968" cy="1474424"/>
          </a:xfrm>
        </p:spPr>
        <p:txBody>
          <a:bodyPr>
            <a:normAutofit/>
          </a:bodyPr>
          <a:lstStyle/>
          <a:p>
            <a:r>
              <a:rPr lang="de-DE" dirty="0"/>
              <a:t>§ 8a </a:t>
            </a:r>
            <a:r>
              <a:rPr lang="de-DE" b="1" dirty="0" smtClean="0"/>
              <a:t>Schutzauftrag </a:t>
            </a:r>
            <a:r>
              <a:rPr lang="de-DE" b="1" dirty="0"/>
              <a:t>bei </a:t>
            </a:r>
            <a:r>
              <a:rPr lang="de-DE" b="1" dirty="0" smtClean="0"/>
              <a:t>Kindeswohlgefährdung</a:t>
            </a:r>
            <a:endParaRPr lang="de-DE" dirty="0"/>
          </a:p>
        </p:txBody>
      </p:sp>
      <p:sp>
        <p:nvSpPr>
          <p:cNvPr id="4" name="Rechteck 3"/>
          <p:cNvSpPr/>
          <p:nvPr/>
        </p:nvSpPr>
        <p:spPr>
          <a:xfrm>
            <a:off x="467544" y="3861048"/>
            <a:ext cx="8424936" cy="2585323"/>
          </a:xfrm>
          <a:prstGeom prst="rect">
            <a:avLst/>
          </a:prstGeom>
        </p:spPr>
        <p:txBody>
          <a:bodyPr wrap="square">
            <a:spAutoFit/>
          </a:bodyPr>
          <a:lstStyle/>
          <a:p>
            <a:r>
              <a:rPr lang="de-DE" dirty="0">
                <a:solidFill>
                  <a:schemeClr val="bg2">
                    <a:lumMod val="25000"/>
                  </a:schemeClr>
                </a:solidFill>
              </a:rPr>
              <a:t>(2) In Vereinbarungen mit den Trägern von Einrichtungen und Diensten, die Leistungen nach diesem Buch erbringen, ist sicherzustellen, dass deren Fachkräfte den Schutzauftrag nach Absatz 1 in entsprechender Weise wahrnehmen und bei der Abschätzung des Gefährdungsrisikos eine insoweit erfahrene Fachkraft hinzuziehen. Insbesondere ist die Verpflichtung aufzunehmen, dass die Fachkräfte bei den Personensorgeberechtigten oder den Erziehungsberechtigten auf die Inanspruchnahme von Hilfen hinweisen, wenn sie diese für erforderlich halten, und das Jugendamt informieren, falls die angenommenen Hilfen nicht ausreichend erscheinen, um die Gefährdung abzuwenden.  …Abs.(3) und (4)</a:t>
            </a:r>
          </a:p>
        </p:txBody>
      </p:sp>
    </p:spTree>
    <p:extLst>
      <p:ext uri="{BB962C8B-B14F-4D97-AF65-F5344CB8AC3E}">
        <p14:creationId xmlns:p14="http://schemas.microsoft.com/office/powerpoint/2010/main" val="397484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72067" y="1844824"/>
            <a:ext cx="7408333" cy="4281339"/>
          </a:xfrm>
        </p:spPr>
        <p:txBody>
          <a:bodyPr>
            <a:normAutofit/>
          </a:bodyPr>
          <a:lstStyle/>
          <a:p>
            <a:r>
              <a:rPr lang="de-DE" altLang="de-DE" sz="2800" dirty="0"/>
              <a:t>Ziele für die </a:t>
            </a:r>
            <a:r>
              <a:rPr lang="de-DE" altLang="de-DE" sz="2800" dirty="0" err="1" smtClean="0"/>
              <a:t>JuLeiCa</a:t>
            </a:r>
            <a:r>
              <a:rPr lang="de-DE" altLang="de-DE" sz="2800" dirty="0" smtClean="0"/>
              <a:t>-Ausbildung </a:t>
            </a:r>
            <a:r>
              <a:rPr lang="de-DE" altLang="de-DE" sz="2800" dirty="0"/>
              <a:t>sind</a:t>
            </a:r>
            <a:r>
              <a:rPr lang="de-DE" altLang="de-DE" sz="2800" dirty="0" smtClean="0"/>
              <a:t>:</a:t>
            </a:r>
          </a:p>
          <a:p>
            <a:pPr marL="0" indent="0">
              <a:buNone/>
            </a:pPr>
            <a:endParaRPr lang="de-DE" altLang="de-DE" sz="2800" dirty="0"/>
          </a:p>
          <a:p>
            <a:pPr>
              <a:buFont typeface="Wingdings" panose="05000000000000000000" pitchFamily="2" charset="2"/>
              <a:buChar char="Ø"/>
            </a:pPr>
            <a:r>
              <a:rPr lang="de-DE" altLang="de-DE" sz="2800" dirty="0"/>
              <a:t> Wissen, was Kindeswohl und Kindeswohlgefährdung ist.</a:t>
            </a:r>
          </a:p>
          <a:p>
            <a:pPr>
              <a:buFont typeface="Wingdings" panose="05000000000000000000" pitchFamily="2" charset="2"/>
              <a:buChar char="Ø"/>
            </a:pPr>
            <a:r>
              <a:rPr lang="de-DE" altLang="de-DE" sz="2800" dirty="0" smtClean="0"/>
              <a:t> Wissen, dass es Kindeswohlgefährdung gibt und dass das überall vorkommen kann.</a:t>
            </a:r>
          </a:p>
          <a:p>
            <a:pPr>
              <a:buFont typeface="Wingdings" panose="05000000000000000000" pitchFamily="2" charset="2"/>
              <a:buChar char="Ø"/>
            </a:pPr>
            <a:r>
              <a:rPr lang="de-DE" altLang="de-DE" sz="2800" dirty="0" smtClean="0"/>
              <a:t> Wissen, was im Krisenfall zu tun ist und an wen man sich wenden kann.</a:t>
            </a:r>
          </a:p>
          <a:p>
            <a:pPr marL="0" indent="0">
              <a:buNone/>
            </a:pPr>
            <a:endParaRPr lang="de-DE" dirty="0"/>
          </a:p>
        </p:txBody>
      </p:sp>
      <p:sp>
        <p:nvSpPr>
          <p:cNvPr id="3" name="Titel 2"/>
          <p:cNvSpPr>
            <a:spLocks noGrp="1"/>
          </p:cNvSpPr>
          <p:nvPr>
            <p:ph type="title"/>
          </p:nvPr>
        </p:nvSpPr>
        <p:spPr>
          <a:xfrm>
            <a:off x="457200" y="338328"/>
            <a:ext cx="8229600" cy="1074448"/>
          </a:xfrm>
        </p:spPr>
        <p:txBody>
          <a:bodyPr>
            <a:normAutofit/>
          </a:bodyPr>
          <a:lstStyle/>
          <a:p>
            <a:r>
              <a:rPr lang="de-DE" altLang="de-DE" sz="3600" dirty="0"/>
              <a:t>Schutzauftrag bei </a:t>
            </a:r>
            <a:r>
              <a:rPr lang="de-DE" altLang="de-DE" sz="3600" dirty="0" smtClean="0"/>
              <a:t>Kindeswohlgefährdung</a:t>
            </a:r>
            <a:endParaRPr lang="de-DE" sz="3600" dirty="0"/>
          </a:p>
        </p:txBody>
      </p:sp>
    </p:spTree>
    <p:extLst>
      <p:ext uri="{BB962C8B-B14F-4D97-AF65-F5344CB8AC3E}">
        <p14:creationId xmlns:p14="http://schemas.microsoft.com/office/powerpoint/2010/main" val="3827678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27584" y="1700808"/>
            <a:ext cx="7408333" cy="4857403"/>
          </a:xfrm>
        </p:spPr>
        <p:txBody>
          <a:bodyPr>
            <a:normAutofit fontScale="92500" lnSpcReduction="20000"/>
          </a:bodyPr>
          <a:lstStyle/>
          <a:p>
            <a:pPr>
              <a:spcBef>
                <a:spcPct val="50000"/>
              </a:spcBef>
            </a:pPr>
            <a:r>
              <a:rPr lang="de-DE" altLang="de-DE" sz="3200" dirty="0">
                <a:latin typeface="Verdana" pitchFamily="34" charset="0"/>
              </a:rPr>
              <a:t>Es gibt keine allgemeingültige Richtlinie zum Thema: Was ist richtige und gute Erziehung? </a:t>
            </a:r>
          </a:p>
          <a:p>
            <a:pPr>
              <a:spcBef>
                <a:spcPct val="50000"/>
              </a:spcBef>
            </a:pPr>
            <a:r>
              <a:rPr lang="de-DE" altLang="de-DE" sz="3200" dirty="0">
                <a:latin typeface="Verdana" pitchFamily="34" charset="0"/>
              </a:rPr>
              <a:t>Es gibt nur eine negative Bestimmung des Kindeswohls: d.h. was schadet dem Kind.</a:t>
            </a:r>
          </a:p>
          <a:p>
            <a:pPr>
              <a:spcBef>
                <a:spcPct val="50000"/>
              </a:spcBef>
            </a:pPr>
            <a:r>
              <a:rPr lang="de-DE" altLang="de-DE" sz="3200" dirty="0">
                <a:latin typeface="Verdana" pitchFamily="34" charset="0"/>
              </a:rPr>
              <a:t>Im Folgenden geht es darum zu gucken, was ein Kind braucht, bzw. was ihm schadet</a:t>
            </a:r>
            <a:r>
              <a:rPr lang="de-DE" altLang="de-DE" sz="3200" dirty="0" smtClean="0">
                <a:latin typeface="Verdana" pitchFamily="34" charset="0"/>
              </a:rPr>
              <a:t>:</a:t>
            </a:r>
          </a:p>
          <a:p>
            <a:pPr>
              <a:spcBef>
                <a:spcPct val="50000"/>
              </a:spcBef>
            </a:pPr>
            <a:endParaRPr lang="de-DE" altLang="de-DE" sz="1600" dirty="0" smtClean="0">
              <a:latin typeface="Verdana" pitchFamily="34" charset="0"/>
            </a:endParaRPr>
          </a:p>
          <a:p>
            <a:pPr>
              <a:spcBef>
                <a:spcPct val="50000"/>
              </a:spcBef>
            </a:pPr>
            <a:endParaRPr lang="de-DE" altLang="de-DE" sz="1600" dirty="0">
              <a:latin typeface="Verdana" pitchFamily="34" charset="0"/>
            </a:endParaRPr>
          </a:p>
          <a:p>
            <a:pPr marL="0" indent="0">
              <a:spcBef>
                <a:spcPct val="50000"/>
              </a:spcBef>
              <a:buNone/>
            </a:pPr>
            <a:r>
              <a:rPr lang="de-DE" altLang="de-DE" sz="1600" dirty="0" smtClean="0">
                <a:latin typeface="Verdana" pitchFamily="34" charset="0"/>
              </a:rPr>
              <a:t>(Wir sammeln dazu Aspekte)</a:t>
            </a:r>
            <a:endParaRPr lang="de-DE" altLang="de-DE" sz="1600" dirty="0">
              <a:latin typeface="Verdana" pitchFamily="34" charset="0"/>
            </a:endParaRPr>
          </a:p>
          <a:p>
            <a:endParaRPr lang="de-DE" dirty="0"/>
          </a:p>
        </p:txBody>
      </p:sp>
      <p:sp>
        <p:nvSpPr>
          <p:cNvPr id="3" name="Titel 2"/>
          <p:cNvSpPr>
            <a:spLocks noGrp="1"/>
          </p:cNvSpPr>
          <p:nvPr>
            <p:ph type="title"/>
          </p:nvPr>
        </p:nvSpPr>
        <p:spPr>
          <a:xfrm>
            <a:off x="457200" y="338328"/>
            <a:ext cx="8229600" cy="1002440"/>
          </a:xfrm>
        </p:spPr>
        <p:txBody>
          <a:bodyPr>
            <a:noAutofit/>
          </a:bodyPr>
          <a:lstStyle/>
          <a:p>
            <a:r>
              <a:rPr lang="de-DE" altLang="de-DE" sz="3600" dirty="0" smtClean="0">
                <a:latin typeface="Verdana" pitchFamily="34" charset="0"/>
              </a:rPr>
              <a:t>Was braucht ein Kind?</a:t>
            </a:r>
            <a:endParaRPr lang="de-DE" sz="3600" dirty="0"/>
          </a:p>
        </p:txBody>
      </p:sp>
    </p:spTree>
    <p:extLst>
      <p:ext uri="{BB962C8B-B14F-4D97-AF65-F5344CB8AC3E}">
        <p14:creationId xmlns:p14="http://schemas.microsoft.com/office/powerpoint/2010/main" val="589330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57200" y="338328"/>
            <a:ext cx="8229600" cy="714408"/>
          </a:xfrm>
        </p:spPr>
        <p:txBody>
          <a:bodyPr>
            <a:normAutofit/>
          </a:bodyPr>
          <a:lstStyle/>
          <a:p>
            <a:r>
              <a:rPr lang="de-DE" sz="2800" dirty="0" smtClean="0"/>
              <a:t>Sammlung zur Definition Kindeswohl</a:t>
            </a:r>
            <a:endParaRPr lang="de-DE" sz="2800" dirty="0"/>
          </a:p>
        </p:txBody>
      </p:sp>
      <p:sp>
        <p:nvSpPr>
          <p:cNvPr id="4" name="Textplatzhalter 3"/>
          <p:cNvSpPr>
            <a:spLocks noGrp="1"/>
          </p:cNvSpPr>
          <p:nvPr>
            <p:ph type="body" idx="1"/>
          </p:nvPr>
        </p:nvSpPr>
        <p:spPr>
          <a:xfrm>
            <a:off x="251520" y="1052736"/>
            <a:ext cx="4038216" cy="639762"/>
          </a:xfrm>
        </p:spPr>
        <p:txBody>
          <a:bodyPr>
            <a:noAutofit/>
          </a:bodyPr>
          <a:lstStyle/>
          <a:p>
            <a:r>
              <a:rPr lang="de-DE" sz="3200" dirty="0"/>
              <a:t>Was braucht ein Kind? </a:t>
            </a:r>
          </a:p>
        </p:txBody>
      </p:sp>
      <p:sp>
        <p:nvSpPr>
          <p:cNvPr id="5" name="Inhaltsplatzhalter 4"/>
          <p:cNvSpPr>
            <a:spLocks noGrp="1"/>
          </p:cNvSpPr>
          <p:nvPr>
            <p:ph sz="half" idx="2"/>
          </p:nvPr>
        </p:nvSpPr>
        <p:spPr>
          <a:xfrm>
            <a:off x="467544" y="1628800"/>
            <a:ext cx="4029843" cy="4497363"/>
          </a:xfrm>
        </p:spPr>
        <p:txBody>
          <a:bodyPr>
            <a:normAutofit fontScale="92500" lnSpcReduction="10000"/>
          </a:bodyPr>
          <a:lstStyle/>
          <a:p>
            <a:pPr marL="0" lvl="0" indent="0" eaLnBrk="0" fontAlgn="base" hangingPunct="0">
              <a:spcAft>
                <a:spcPct val="0"/>
              </a:spcAft>
              <a:buClr>
                <a:srgbClr val="31B6FD"/>
              </a:buClr>
              <a:buNone/>
            </a:pPr>
            <a:endParaRPr lang="de-DE" sz="1500" dirty="0" smtClean="0">
              <a:solidFill>
                <a:srgbClr val="073E87"/>
              </a:solidFill>
              <a:latin typeface="Candara" pitchFamily="34" charset="0"/>
              <a:cs typeface="Arial" charset="0"/>
            </a:endParaRPr>
          </a:p>
          <a:p>
            <a:pPr marL="0" lvl="0" indent="0" eaLnBrk="0" fontAlgn="base" hangingPunct="0">
              <a:spcAft>
                <a:spcPct val="0"/>
              </a:spcAft>
              <a:buClr>
                <a:srgbClr val="31B6FD"/>
              </a:buClr>
            </a:pPr>
            <a:r>
              <a:rPr lang="de-DE" sz="1500" dirty="0" smtClean="0">
                <a:solidFill>
                  <a:srgbClr val="073E87"/>
                </a:solidFill>
                <a:latin typeface="Candara" pitchFamily="34" charset="0"/>
                <a:cs typeface="Arial" charset="0"/>
              </a:rPr>
              <a:t> </a:t>
            </a:r>
            <a:r>
              <a:rPr lang="de-DE" sz="1500" dirty="0">
                <a:solidFill>
                  <a:srgbClr val="073E87"/>
                </a:solidFill>
                <a:latin typeface="Candara" pitchFamily="34" charset="0"/>
                <a:cs typeface="Arial" charset="0"/>
              </a:rPr>
              <a:t>Fürsorge und Erziehung</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Liebe</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Nahrung</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gepflegtes und sauberes Umfeld</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Kleidung</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Essen &amp; Trinken</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Geborgenheit</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eigene vier Wände als Rückzugsort</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eine Vertrauensperson</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Orientierung</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einfühlsame und verständnisvolle Eltern</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Sicherheit</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Regeln und Grenzen</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Emotionale Wärme</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Erfahrungen</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a:t>
            </a:r>
            <a:r>
              <a:rPr lang="de-DE" sz="1500" dirty="0" smtClean="0">
                <a:solidFill>
                  <a:srgbClr val="073E87"/>
                </a:solidFill>
                <a:latin typeface="Candara" pitchFamily="34" charset="0"/>
                <a:cs typeface="Arial" charset="0"/>
              </a:rPr>
              <a:t>Freiräume</a:t>
            </a:r>
          </a:p>
          <a:p>
            <a:pPr marL="0" indent="0" eaLnBrk="0" fontAlgn="base" hangingPunct="0">
              <a:spcAft>
                <a:spcPct val="0"/>
              </a:spcAft>
              <a:buClr>
                <a:srgbClr val="31B6FD"/>
              </a:buClr>
            </a:pPr>
            <a:r>
              <a:rPr lang="de-DE" sz="1500" dirty="0" smtClean="0">
                <a:solidFill>
                  <a:srgbClr val="073E87"/>
                </a:solidFill>
                <a:latin typeface="Candara" pitchFamily="34" charset="0"/>
                <a:cs typeface="Arial" charset="0"/>
              </a:rPr>
              <a:t> Zuneigung </a:t>
            </a:r>
            <a:r>
              <a:rPr lang="de-DE" sz="1500" dirty="0">
                <a:solidFill>
                  <a:srgbClr val="073E87"/>
                </a:solidFill>
                <a:latin typeface="Candara" pitchFamily="34" charset="0"/>
                <a:cs typeface="Arial" charset="0"/>
              </a:rPr>
              <a:t>und Aufmerksamkeit</a:t>
            </a:r>
          </a:p>
          <a:p>
            <a:pPr marL="0" lvl="0" indent="0" eaLnBrk="0" fontAlgn="base" hangingPunct="0">
              <a:spcAft>
                <a:spcPct val="0"/>
              </a:spcAft>
              <a:buClr>
                <a:srgbClr val="31B6FD"/>
              </a:buClr>
            </a:pPr>
            <a:endParaRPr lang="de-DE" sz="1500" dirty="0">
              <a:solidFill>
                <a:srgbClr val="073E87"/>
              </a:solidFill>
              <a:latin typeface="Candara" pitchFamily="34" charset="0"/>
              <a:cs typeface="Arial" charset="0"/>
            </a:endParaRPr>
          </a:p>
          <a:p>
            <a:endParaRPr lang="de-DE" dirty="0"/>
          </a:p>
        </p:txBody>
      </p:sp>
      <p:sp>
        <p:nvSpPr>
          <p:cNvPr id="6" name="Textplatzhalter 5"/>
          <p:cNvSpPr>
            <a:spLocks noGrp="1"/>
          </p:cNvSpPr>
          <p:nvPr>
            <p:ph type="body" sz="quarter" idx="3"/>
          </p:nvPr>
        </p:nvSpPr>
        <p:spPr>
          <a:xfrm>
            <a:off x="4355976" y="1052736"/>
            <a:ext cx="4536504" cy="608955"/>
          </a:xfrm>
        </p:spPr>
        <p:txBody>
          <a:bodyPr>
            <a:noAutofit/>
          </a:bodyPr>
          <a:lstStyle/>
          <a:p>
            <a:r>
              <a:rPr lang="de-DE" sz="3200" dirty="0"/>
              <a:t>Was schadet einem Kind? </a:t>
            </a:r>
          </a:p>
        </p:txBody>
      </p:sp>
      <p:sp>
        <p:nvSpPr>
          <p:cNvPr id="2" name="Inhaltsplatzhalter 1"/>
          <p:cNvSpPr>
            <a:spLocks noGrp="1"/>
          </p:cNvSpPr>
          <p:nvPr>
            <p:ph sz="quarter" idx="4"/>
          </p:nvPr>
        </p:nvSpPr>
        <p:spPr>
          <a:xfrm>
            <a:off x="4645024" y="1844824"/>
            <a:ext cx="4247455" cy="4281339"/>
          </a:xfrm>
        </p:spPr>
        <p:txBody>
          <a:bodyPr>
            <a:normAutofit fontScale="92500" lnSpcReduction="10000"/>
          </a:bodyPr>
          <a:lstStyle/>
          <a:p>
            <a:pPr marL="0" lvl="0" indent="0" eaLnBrk="0" fontAlgn="base" hangingPunct="0">
              <a:spcAft>
                <a:spcPct val="0"/>
              </a:spcAft>
              <a:buClr>
                <a:srgbClr val="31B6FD"/>
              </a:buClr>
            </a:pPr>
            <a:r>
              <a:rPr lang="de-DE" sz="1500" dirty="0" smtClean="0">
                <a:solidFill>
                  <a:srgbClr val="073E87"/>
                </a:solidFill>
                <a:latin typeface="Candara" pitchFamily="34" charset="0"/>
                <a:cs typeface="Arial" charset="0"/>
              </a:rPr>
              <a:t> Verwahrlosung </a:t>
            </a:r>
            <a:r>
              <a:rPr lang="de-DE" sz="1500" dirty="0">
                <a:solidFill>
                  <a:srgbClr val="073E87"/>
                </a:solidFill>
                <a:latin typeface="Candara" pitchFamily="34" charset="0"/>
                <a:cs typeface="Arial" charset="0"/>
              </a:rPr>
              <a:t>und Orientierungslosigkeit</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Isolation und Einsamkeit</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Vernachlässigung</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Erniedrigung, Diskriminierung und Demütigung</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fehlende Unterstützung bei Schule und Lernen</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körperliche und psychische Gewalt</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emotionale Kälte</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kein richtiges Zuhause</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a:t>
            </a:r>
            <a:r>
              <a:rPr lang="de-DE" sz="1500" dirty="0" smtClean="0">
                <a:solidFill>
                  <a:srgbClr val="073E87"/>
                </a:solidFill>
                <a:latin typeface="Candara" pitchFamily="34" charset="0"/>
                <a:cs typeface="Arial" charset="0"/>
              </a:rPr>
              <a:t>zu viel </a:t>
            </a:r>
            <a:r>
              <a:rPr lang="de-DE" sz="1500" dirty="0">
                <a:solidFill>
                  <a:srgbClr val="073E87"/>
                </a:solidFill>
                <a:latin typeface="Candara" pitchFamily="34" charset="0"/>
                <a:cs typeface="Arial" charset="0"/>
              </a:rPr>
              <a:t>Medienkonsum</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Missbrauch</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a:t>
            </a:r>
            <a:r>
              <a:rPr lang="de-DE" sz="1500" dirty="0" smtClean="0">
                <a:solidFill>
                  <a:srgbClr val="073E87"/>
                </a:solidFill>
                <a:latin typeface="Candara" pitchFamily="34" charset="0"/>
                <a:cs typeface="Arial" charset="0"/>
              </a:rPr>
              <a:t>zu viel </a:t>
            </a:r>
            <a:r>
              <a:rPr lang="de-DE" sz="1500" dirty="0">
                <a:solidFill>
                  <a:srgbClr val="073E87"/>
                </a:solidFill>
                <a:latin typeface="Candara" pitchFamily="34" charset="0"/>
                <a:cs typeface="Arial" charset="0"/>
              </a:rPr>
              <a:t>Liebe / ständiges Verwöhnen und Behüten</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Leistungsdruck</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unhygienische Verhältnisse</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alles verboten zu bekommen</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Nichtbeachtung</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ein schlechtes Umfeld / schlechte Vorbilder</a:t>
            </a:r>
          </a:p>
          <a:p>
            <a:pPr marL="0" lvl="0" indent="0" eaLnBrk="0" fontAlgn="base" hangingPunct="0">
              <a:spcAft>
                <a:spcPct val="0"/>
              </a:spcAft>
              <a:buClr>
                <a:srgbClr val="31B6FD"/>
              </a:buClr>
            </a:pPr>
            <a:r>
              <a:rPr lang="de-DE" sz="1500" dirty="0">
                <a:solidFill>
                  <a:srgbClr val="073E87"/>
                </a:solidFill>
                <a:latin typeface="Candara" pitchFamily="34" charset="0"/>
                <a:cs typeface="Arial" charset="0"/>
              </a:rPr>
              <a:t> Überforderung</a:t>
            </a:r>
          </a:p>
          <a:p>
            <a:endParaRPr lang="de-DE" dirty="0"/>
          </a:p>
        </p:txBody>
      </p:sp>
    </p:spTree>
    <p:extLst>
      <p:ext uri="{BB962C8B-B14F-4D97-AF65-F5344CB8AC3E}">
        <p14:creationId xmlns:p14="http://schemas.microsoft.com/office/powerpoint/2010/main" val="3526781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57200" y="338328"/>
            <a:ext cx="8229600" cy="1002440"/>
          </a:xfrm>
        </p:spPr>
        <p:txBody>
          <a:bodyPr/>
          <a:lstStyle/>
          <a:p>
            <a:r>
              <a:rPr lang="de-DE" dirty="0" smtClean="0"/>
              <a:t>Was braucht ein Kind?</a:t>
            </a:r>
            <a:endParaRPr lang="de-DE" dirty="0"/>
          </a:p>
        </p:txBody>
      </p:sp>
      <p:pic>
        <p:nvPicPr>
          <p:cNvPr id="4"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536" y="1340768"/>
            <a:ext cx="8352928" cy="5184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668288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ellenform">
  <a:themeElements>
    <a:clrScheme name="Wellen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ellen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ellen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1369</Words>
  <Application>Microsoft Office PowerPoint</Application>
  <PresentationFormat>Bildschirmpräsentation (4:3)</PresentationFormat>
  <Paragraphs>164</Paragraphs>
  <Slides>23</Slides>
  <Notes>1</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Wellenform</vt:lpstr>
      <vt:lpstr>Schulungsmodul für den JuleiCa-Kurs  Herzlich Willkommen zum Thema Kinderschutz</vt:lpstr>
      <vt:lpstr>Zu den Personen und Aufgaben: </vt:lpstr>
      <vt:lpstr>§1631, Abs. 2 BGB</vt:lpstr>
      <vt:lpstr>§ 1666 Abs. 1 BGB</vt:lpstr>
      <vt:lpstr>§ 8a Schutzauftrag bei Kindeswohlgefährdung</vt:lpstr>
      <vt:lpstr>Schutzauftrag bei Kindeswohlgefährdung</vt:lpstr>
      <vt:lpstr>Was braucht ein Kind?</vt:lpstr>
      <vt:lpstr>Sammlung zur Definition Kindeswohl</vt:lpstr>
      <vt:lpstr>Was braucht ein Kind?</vt:lpstr>
      <vt:lpstr>Was braucht ein Kind?</vt:lpstr>
      <vt:lpstr>PowerPoint-Präsentation</vt:lpstr>
      <vt:lpstr>Was sind davon  Aufgaben für uns als:  Gruppenleiter*in</vt:lpstr>
      <vt:lpstr>Vernachlässigung von Kindern und Jugendlichen</vt:lpstr>
      <vt:lpstr>Erkennen – Beurteilen – Handeln </vt:lpstr>
      <vt:lpstr>Kinder- und Jugendschutz</vt:lpstr>
      <vt:lpstr>Zeichen erkennen, Informationen aufnehmen</vt:lpstr>
      <vt:lpstr>Beispiele</vt:lpstr>
      <vt:lpstr>PowerPoint-Präsentation</vt:lpstr>
      <vt:lpstr>Leitgedanken für Gruppenleiter</vt:lpstr>
      <vt:lpstr>Erkennen – Beurteilen – Handeln</vt:lpstr>
      <vt:lpstr>Selbstreflexion und Handlungsschritte</vt:lpstr>
      <vt:lpstr>Noch Fragen ??</vt:lpstr>
      <vt:lpstr>Vielen Dank für eure Aufmerksamkeit und Mitarbeit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Schulungsmodul für den JuleiCa-Kurs 2014  Herzlich Willkommen zum Thema Kinderschutz</dc:title>
  <dc:creator>SemaKathi</dc:creator>
  <cp:lastModifiedBy>Kümpel Thomas</cp:lastModifiedBy>
  <cp:revision>32</cp:revision>
  <dcterms:created xsi:type="dcterms:W3CDTF">2014-04-13T08:51:07Z</dcterms:created>
  <dcterms:modified xsi:type="dcterms:W3CDTF">2019-04-23T08:33:10Z</dcterms:modified>
</cp:coreProperties>
</file>